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64"/>
  </p:notesMasterIdLst>
  <p:handoutMasterIdLst>
    <p:handoutMasterId r:id="rId65"/>
  </p:handoutMasterIdLst>
  <p:sldIdLst>
    <p:sldId id="256" r:id="rId3"/>
    <p:sldId id="273" r:id="rId4"/>
    <p:sldId id="275" r:id="rId5"/>
    <p:sldId id="297" r:id="rId6"/>
    <p:sldId id="298" r:id="rId7"/>
    <p:sldId id="299" r:id="rId8"/>
    <p:sldId id="295" r:id="rId9"/>
    <p:sldId id="280" r:id="rId10"/>
    <p:sldId id="338" r:id="rId11"/>
    <p:sldId id="339" r:id="rId12"/>
    <p:sldId id="340" r:id="rId13"/>
    <p:sldId id="341" r:id="rId14"/>
    <p:sldId id="342" r:id="rId15"/>
    <p:sldId id="343" r:id="rId16"/>
    <p:sldId id="279" r:id="rId17"/>
    <p:sldId id="330" r:id="rId18"/>
    <p:sldId id="331" r:id="rId19"/>
    <p:sldId id="322" r:id="rId20"/>
    <p:sldId id="321" r:id="rId21"/>
    <p:sldId id="281" r:id="rId22"/>
    <p:sldId id="320" r:id="rId23"/>
    <p:sldId id="287" r:id="rId24"/>
    <p:sldId id="310" r:id="rId25"/>
    <p:sldId id="311" r:id="rId26"/>
    <p:sldId id="312" r:id="rId27"/>
    <p:sldId id="313" r:id="rId28"/>
    <p:sldId id="314" r:id="rId29"/>
    <p:sldId id="315" r:id="rId30"/>
    <p:sldId id="309" r:id="rId31"/>
    <p:sldId id="282" r:id="rId32"/>
    <p:sldId id="400" r:id="rId33"/>
    <p:sldId id="401" r:id="rId34"/>
    <p:sldId id="402" r:id="rId35"/>
    <p:sldId id="403" r:id="rId36"/>
    <p:sldId id="404" r:id="rId37"/>
    <p:sldId id="405" r:id="rId38"/>
    <p:sldId id="406" r:id="rId39"/>
    <p:sldId id="407" r:id="rId40"/>
    <p:sldId id="408" r:id="rId41"/>
    <p:sldId id="409" r:id="rId42"/>
    <p:sldId id="332" r:id="rId43"/>
    <p:sldId id="333" r:id="rId44"/>
    <p:sldId id="334" r:id="rId45"/>
    <p:sldId id="335" r:id="rId46"/>
    <p:sldId id="336" r:id="rId47"/>
    <p:sldId id="337" r:id="rId48"/>
    <p:sldId id="319" r:id="rId49"/>
    <p:sldId id="283" r:id="rId50"/>
    <p:sldId id="318" r:id="rId51"/>
    <p:sldId id="284" r:id="rId52"/>
    <p:sldId id="317" r:id="rId53"/>
    <p:sldId id="285" r:id="rId54"/>
    <p:sldId id="300" r:id="rId55"/>
    <p:sldId id="301" r:id="rId56"/>
    <p:sldId id="302" r:id="rId57"/>
    <p:sldId id="305" r:id="rId58"/>
    <p:sldId id="303" r:id="rId59"/>
    <p:sldId id="306" r:id="rId60"/>
    <p:sldId id="307" r:id="rId61"/>
    <p:sldId id="293" r:id="rId62"/>
    <p:sldId id="286" r:id="rId63"/>
  </p:sldIdLst>
  <p:sldSz cx="9144000" cy="6858000" type="screen4x3"/>
  <p:notesSz cx="6797675" cy="9926638"/>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Bee\AppData\Roaming\Microsoft\Excel\GDP%20asean%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Gross Domestic </a:t>
            </a:r>
            <a:r>
              <a:rPr lang="en-US" dirty="0" smtClean="0"/>
              <a:t>Products</a:t>
            </a:r>
            <a:r>
              <a:rPr lang="en-US" baseline="0" dirty="0" smtClean="0"/>
              <a:t> </a:t>
            </a:r>
            <a:r>
              <a:rPr lang="en-US" dirty="0" smtClean="0"/>
              <a:t>for </a:t>
            </a:r>
            <a:r>
              <a:rPr lang="en-US" dirty="0"/>
              <a:t>ASEAN</a:t>
            </a:r>
            <a:endParaRPr lang="th-TH" dirty="0"/>
          </a:p>
        </c:rich>
      </c:tx>
      <c:layout/>
      <c:overlay val="0"/>
    </c:title>
    <c:autoTitleDeleted val="0"/>
    <c:plotArea>
      <c:layout/>
      <c:lineChart>
        <c:grouping val="standard"/>
        <c:varyColors val="0"/>
        <c:ser>
          <c:idx val="0"/>
          <c:order val="0"/>
          <c:tx>
            <c:strRef>
              <c:f>Sheet1!$A$3</c:f>
              <c:strCache>
                <c:ptCount val="1"/>
                <c:pt idx="0">
                  <c:v>Brunei Darussalam</c:v>
                </c:pt>
              </c:strCache>
            </c:strRef>
          </c:tx>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Sheet1!$B$3:$H$3</c:f>
              <c:numCache>
                <c:formatCode>General</c:formatCode>
                <c:ptCount val="7"/>
                <c:pt idx="0">
                  <c:v>16.600000000000001</c:v>
                </c:pt>
                <c:pt idx="1">
                  <c:v>16.5</c:v>
                </c:pt>
                <c:pt idx="2">
                  <c:v>16.8</c:v>
                </c:pt>
                <c:pt idx="3">
                  <c:v>17.5</c:v>
                </c:pt>
                <c:pt idx="4">
                  <c:v>18.5</c:v>
                </c:pt>
                <c:pt idx="5">
                  <c:v>18.600000000000001</c:v>
                </c:pt>
                <c:pt idx="6">
                  <c:v>19</c:v>
                </c:pt>
              </c:numCache>
            </c:numRef>
          </c:val>
          <c:smooth val="0"/>
        </c:ser>
        <c:ser>
          <c:idx val="1"/>
          <c:order val="1"/>
          <c:tx>
            <c:strRef>
              <c:f>Sheet1!$A$4</c:f>
              <c:strCache>
                <c:ptCount val="1"/>
                <c:pt idx="0">
                  <c:v>Cambodia</c:v>
                </c:pt>
              </c:strCache>
            </c:strRef>
          </c:tx>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Sheet1!$B$4:$H$4</c:f>
              <c:numCache>
                <c:formatCode>General</c:formatCode>
                <c:ptCount val="7"/>
                <c:pt idx="0">
                  <c:v>14.2</c:v>
                </c:pt>
                <c:pt idx="1">
                  <c:v>15.7</c:v>
                </c:pt>
                <c:pt idx="2">
                  <c:v>17.3</c:v>
                </c:pt>
                <c:pt idx="3">
                  <c:v>19.100000000000001</c:v>
                </c:pt>
                <c:pt idx="4">
                  <c:v>21.1</c:v>
                </c:pt>
                <c:pt idx="5">
                  <c:v>23.3</c:v>
                </c:pt>
                <c:pt idx="6">
                  <c:v>25.6</c:v>
                </c:pt>
              </c:numCache>
            </c:numRef>
          </c:val>
          <c:smooth val="0"/>
        </c:ser>
        <c:ser>
          <c:idx val="2"/>
          <c:order val="2"/>
          <c:tx>
            <c:strRef>
              <c:f>Sheet1!$A$5</c:f>
              <c:strCache>
                <c:ptCount val="1"/>
                <c:pt idx="0">
                  <c:v>Indonesia</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Sheet1!$B$5:$H$5</c:f>
              <c:numCache>
                <c:formatCode>General</c:formatCode>
                <c:ptCount val="7"/>
                <c:pt idx="0">
                  <c:v>878.2</c:v>
                </c:pt>
                <c:pt idx="1">
                  <c:v>946.4</c:v>
                </c:pt>
                <c:pt idx="2" formatCode="_-* #,##0.0_-;\-* #,##0.0_-;_-* &quot;-&quot;??_-;_-@_-">
                  <c:v>1032.4000000000001</c:v>
                </c:pt>
                <c:pt idx="3" formatCode="_-* #,##0.0_-;\-* #,##0.0_-;_-* &quot;-&quot;??_-;_-@_-">
                  <c:v>1129.9000000000001</c:v>
                </c:pt>
                <c:pt idx="4" formatCode="_-* #,##0.0_-;\-* #,##0.0_-;_-* &quot;-&quot;??_-;_-@_-">
                  <c:v>1232.2</c:v>
                </c:pt>
                <c:pt idx="5" formatCode="_-* #,##0.0_-;\-* #,##0.0_-;_-* &quot;-&quot;??_-;_-@_-">
                  <c:v>1347.7</c:v>
                </c:pt>
                <c:pt idx="6" formatCode="_-* #,##0.0_-;\-* #,##0.0_-;_-* &quot;-&quot;??_-;_-@_-">
                  <c:v>1482.2</c:v>
                </c:pt>
              </c:numCache>
            </c:numRef>
          </c:val>
          <c:smooth val="0"/>
        </c:ser>
        <c:ser>
          <c:idx val="3"/>
          <c:order val="3"/>
          <c:tx>
            <c:strRef>
              <c:f>Sheet1!$A$6</c:f>
              <c:strCache>
                <c:ptCount val="1"/>
                <c:pt idx="0">
                  <c:v>Lao P.D.R.</c:v>
                </c:pt>
              </c:strCache>
            </c:strRef>
          </c:tx>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Sheet1!$B$6:$H$6</c:f>
              <c:numCache>
                <c:formatCode>General</c:formatCode>
                <c:ptCount val="7"/>
                <c:pt idx="0">
                  <c:v>9.2000000000000011</c:v>
                </c:pt>
                <c:pt idx="1">
                  <c:v>10.3</c:v>
                </c:pt>
                <c:pt idx="2">
                  <c:v>11.2</c:v>
                </c:pt>
                <c:pt idx="3">
                  <c:v>12.3</c:v>
                </c:pt>
                <c:pt idx="4">
                  <c:v>13.5</c:v>
                </c:pt>
                <c:pt idx="5">
                  <c:v>14.9</c:v>
                </c:pt>
                <c:pt idx="6">
                  <c:v>16.3</c:v>
                </c:pt>
              </c:numCache>
            </c:numRef>
          </c:val>
          <c:smooth val="0"/>
        </c:ser>
        <c:ser>
          <c:idx val="4"/>
          <c:order val="4"/>
          <c:tx>
            <c:strRef>
              <c:f>Sheet1!$A$7</c:f>
              <c:strCache>
                <c:ptCount val="1"/>
                <c:pt idx="0">
                  <c:v>Malaysia</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Sheet1!$B$7:$H$7</c:f>
              <c:numCache>
                <c:formatCode>General</c:formatCode>
                <c:ptCount val="7"/>
                <c:pt idx="0">
                  <c:v>303.5</c:v>
                </c:pt>
                <c:pt idx="1">
                  <c:v>327.9</c:v>
                </c:pt>
                <c:pt idx="2">
                  <c:v>353.2</c:v>
                </c:pt>
                <c:pt idx="3">
                  <c:v>381.3</c:v>
                </c:pt>
                <c:pt idx="4">
                  <c:v>410.7</c:v>
                </c:pt>
                <c:pt idx="5">
                  <c:v>441.6</c:v>
                </c:pt>
                <c:pt idx="6">
                  <c:v>474.8</c:v>
                </c:pt>
              </c:numCache>
            </c:numRef>
          </c:val>
          <c:smooth val="0"/>
        </c:ser>
        <c:ser>
          <c:idx val="5"/>
          <c:order val="5"/>
          <c:tx>
            <c:strRef>
              <c:f>Sheet1!$A$8</c:f>
              <c:strCache>
                <c:ptCount val="1"/>
                <c:pt idx="0">
                  <c:v>Myanmar</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Sheet1!$B$8:$H$8</c:f>
              <c:numCache>
                <c:formatCode>General</c:formatCode>
                <c:ptCount val="7"/>
                <c:pt idx="0">
                  <c:v>53.1</c:v>
                </c:pt>
                <c:pt idx="1">
                  <c:v>57.4</c:v>
                </c:pt>
                <c:pt idx="2">
                  <c:v>62.2</c:v>
                </c:pt>
                <c:pt idx="3">
                  <c:v>67.5</c:v>
                </c:pt>
                <c:pt idx="4">
                  <c:v>73.400000000000006</c:v>
                </c:pt>
                <c:pt idx="5">
                  <c:v>79.7</c:v>
                </c:pt>
                <c:pt idx="6">
                  <c:v>87.4</c:v>
                </c:pt>
              </c:numCache>
            </c:numRef>
          </c:val>
          <c:smooth val="0"/>
        </c:ser>
        <c:ser>
          <c:idx val="6"/>
          <c:order val="6"/>
          <c:tx>
            <c:strRef>
              <c:f>Sheet1!$A$9</c:f>
              <c:strCache>
                <c:ptCount val="1"/>
                <c:pt idx="0">
                  <c:v>Philippines</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Sheet1!$B$9:$H$9</c:f>
              <c:numCache>
                <c:formatCode>General</c:formatCode>
                <c:ptCount val="7"/>
                <c:pt idx="0">
                  <c:v>250.4</c:v>
                </c:pt>
                <c:pt idx="1">
                  <c:v>284.5</c:v>
                </c:pt>
                <c:pt idx="2">
                  <c:v>315.10000000000002</c:v>
                </c:pt>
                <c:pt idx="3">
                  <c:v>344.4</c:v>
                </c:pt>
                <c:pt idx="4">
                  <c:v>376.7</c:v>
                </c:pt>
                <c:pt idx="5">
                  <c:v>412.4</c:v>
                </c:pt>
                <c:pt idx="6">
                  <c:v>451</c:v>
                </c:pt>
              </c:numCache>
            </c:numRef>
          </c:val>
          <c:smooth val="0"/>
        </c:ser>
        <c:ser>
          <c:idx val="7"/>
          <c:order val="7"/>
          <c:tx>
            <c:strRef>
              <c:f>Sheet1!$A$10</c:f>
              <c:strCache>
                <c:ptCount val="1"/>
                <c:pt idx="0">
                  <c:v>Singapore</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Sheet1!$B$10:$H$10</c:f>
              <c:numCache>
                <c:formatCode>General</c:formatCode>
                <c:ptCount val="7"/>
                <c:pt idx="0">
                  <c:v>276.5</c:v>
                </c:pt>
                <c:pt idx="1">
                  <c:v>286.89999999999981</c:v>
                </c:pt>
                <c:pt idx="2">
                  <c:v>296.60000000000002</c:v>
                </c:pt>
                <c:pt idx="3">
                  <c:v>307</c:v>
                </c:pt>
                <c:pt idx="4">
                  <c:v>318.10000000000002</c:v>
                </c:pt>
                <c:pt idx="5">
                  <c:v>330.1</c:v>
                </c:pt>
                <c:pt idx="6">
                  <c:v>342.5</c:v>
                </c:pt>
              </c:numCache>
            </c:numRef>
          </c:val>
          <c:smooth val="0"/>
        </c:ser>
        <c:ser>
          <c:idx val="8"/>
          <c:order val="8"/>
          <c:tx>
            <c:strRef>
              <c:f>Sheet1!$A$11</c:f>
              <c:strCache>
                <c:ptCount val="1"/>
                <c:pt idx="0">
                  <c:v>Thailand</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Sheet1!$B$11:$H$11</c:f>
              <c:numCache>
                <c:formatCode>General</c:formatCode>
                <c:ptCount val="7"/>
                <c:pt idx="0">
                  <c:v>365.6</c:v>
                </c:pt>
                <c:pt idx="1">
                  <c:v>425</c:v>
                </c:pt>
                <c:pt idx="2">
                  <c:v>466.9</c:v>
                </c:pt>
                <c:pt idx="3">
                  <c:v>499.8</c:v>
                </c:pt>
                <c:pt idx="4">
                  <c:v>536.20000000000005</c:v>
                </c:pt>
                <c:pt idx="5">
                  <c:v>573.1</c:v>
                </c:pt>
                <c:pt idx="6">
                  <c:v>612.20000000000005</c:v>
                </c:pt>
              </c:numCache>
            </c:numRef>
          </c:val>
          <c:smooth val="0"/>
        </c:ser>
        <c:ser>
          <c:idx val="9"/>
          <c:order val="9"/>
          <c:tx>
            <c:strRef>
              <c:f>Sheet1!$A$12</c:f>
              <c:strCache>
                <c:ptCount val="1"/>
                <c:pt idx="0">
                  <c:v>Vietnam</c:v>
                </c:pt>
              </c:strCache>
            </c:strRef>
          </c:tx>
          <c:dLbls>
            <c:dLbl>
              <c:idx val="6"/>
              <c:layout/>
              <c:showLegendKey val="0"/>
              <c:showVal val="1"/>
              <c:showCatName val="0"/>
              <c:showSerName val="1"/>
              <c:showPercent val="0"/>
              <c:showBubbleSize val="0"/>
            </c:dLbl>
            <c:showLegendKey val="0"/>
            <c:showVal val="1"/>
            <c:showCatName val="0"/>
            <c:showSerName val="0"/>
            <c:showPercent val="0"/>
            <c:showBubbleSize val="0"/>
            <c:showLeaderLines val="0"/>
          </c:dLbls>
          <c:cat>
            <c:numRef>
              <c:f>Sheet1!$B$2:$H$2</c:f>
              <c:numCache>
                <c:formatCode>General</c:formatCode>
                <c:ptCount val="7"/>
                <c:pt idx="0">
                  <c:v>2012</c:v>
                </c:pt>
                <c:pt idx="1">
                  <c:v>2013</c:v>
                </c:pt>
                <c:pt idx="2">
                  <c:v>2014</c:v>
                </c:pt>
                <c:pt idx="3">
                  <c:v>2015</c:v>
                </c:pt>
                <c:pt idx="4">
                  <c:v>2016</c:v>
                </c:pt>
                <c:pt idx="5">
                  <c:v>2017</c:v>
                </c:pt>
                <c:pt idx="6">
                  <c:v>2018</c:v>
                </c:pt>
              </c:numCache>
            </c:numRef>
          </c:cat>
          <c:val>
            <c:numRef>
              <c:f>Sheet1!$B$12:$H$12</c:f>
              <c:numCache>
                <c:formatCode>General</c:formatCode>
                <c:ptCount val="7"/>
                <c:pt idx="0">
                  <c:v>138.1</c:v>
                </c:pt>
                <c:pt idx="1">
                  <c:v>156</c:v>
                </c:pt>
                <c:pt idx="2">
                  <c:v>170.7</c:v>
                </c:pt>
                <c:pt idx="3">
                  <c:v>184.1</c:v>
                </c:pt>
                <c:pt idx="4">
                  <c:v>202.1</c:v>
                </c:pt>
                <c:pt idx="5">
                  <c:v>220.3</c:v>
                </c:pt>
                <c:pt idx="6">
                  <c:v>240.2</c:v>
                </c:pt>
              </c:numCache>
            </c:numRef>
          </c:val>
          <c:smooth val="0"/>
        </c:ser>
        <c:dLbls>
          <c:showLegendKey val="0"/>
          <c:showVal val="0"/>
          <c:showCatName val="0"/>
          <c:showSerName val="0"/>
          <c:showPercent val="0"/>
          <c:showBubbleSize val="0"/>
        </c:dLbls>
        <c:marker val="1"/>
        <c:smooth val="0"/>
        <c:axId val="139100160"/>
        <c:axId val="139101696"/>
      </c:lineChart>
      <c:catAx>
        <c:axId val="139100160"/>
        <c:scaling>
          <c:orientation val="minMax"/>
        </c:scaling>
        <c:delete val="0"/>
        <c:axPos val="b"/>
        <c:numFmt formatCode="General" sourceLinked="1"/>
        <c:majorTickMark val="none"/>
        <c:minorTickMark val="none"/>
        <c:tickLblPos val="nextTo"/>
        <c:crossAx val="139101696"/>
        <c:crosses val="autoZero"/>
        <c:auto val="1"/>
        <c:lblAlgn val="ctr"/>
        <c:lblOffset val="100"/>
        <c:noMultiLvlLbl val="0"/>
      </c:catAx>
      <c:valAx>
        <c:axId val="139101696"/>
        <c:scaling>
          <c:orientation val="minMax"/>
        </c:scaling>
        <c:delete val="0"/>
        <c:axPos val="l"/>
        <c:numFmt formatCode="General" sourceLinked="1"/>
        <c:majorTickMark val="none"/>
        <c:minorTickMark val="none"/>
        <c:tickLblPos val="nextTo"/>
        <c:crossAx val="139100160"/>
        <c:crosses val="autoZero"/>
        <c:crossBetween val="between"/>
      </c:valAx>
      <c:spPr>
        <a:noFill/>
        <a:ln w="25400">
          <a:noFill/>
        </a:ln>
      </c:spPr>
    </c:plotArea>
    <c:legend>
      <c:legendPos val="b"/>
      <c:layout/>
      <c:overlay val="0"/>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E9C9A0-228F-43EF-9493-B18D172866E3}" type="doc">
      <dgm:prSet loTypeId="urn:microsoft.com/office/officeart/2005/8/layout/radial1" loCatId="cycle" qsTypeId="urn:microsoft.com/office/officeart/2005/8/quickstyle/simple5" qsCatId="simple" csTypeId="urn:microsoft.com/office/officeart/2005/8/colors/colorful5" csCatId="colorful" phldr="1"/>
      <dgm:spPr/>
      <dgm:t>
        <a:bodyPr/>
        <a:lstStyle/>
        <a:p>
          <a:endParaRPr lang="th-TH"/>
        </a:p>
      </dgm:t>
    </dgm:pt>
    <dgm:pt modelId="{B724CE26-5073-415C-A194-DBA6D8F462EF}">
      <dgm:prSet phldrT="[Text]"/>
      <dgm:spPr/>
      <dgm:t>
        <a:bodyPr/>
        <a:lstStyle/>
        <a:p>
          <a:r>
            <a:rPr lang="en-US" b="1" dirty="0" smtClean="0">
              <a:effectLst>
                <a:outerShdw blurRad="38100" dist="38100" dir="2700000" algn="tl">
                  <a:srgbClr val="000000">
                    <a:alpha val="43137"/>
                  </a:srgbClr>
                </a:outerShdw>
              </a:effectLst>
              <a:latin typeface="Browallia New" pitchFamily="34" charset="-34"/>
              <a:cs typeface="Browallia New" pitchFamily="34" charset="-34"/>
            </a:rPr>
            <a:t>ASEAN</a:t>
          </a:r>
          <a:endParaRPr lang="th-TH" b="1" dirty="0">
            <a:effectLst>
              <a:outerShdw blurRad="38100" dist="38100" dir="2700000" algn="tl">
                <a:srgbClr val="000000">
                  <a:alpha val="43137"/>
                </a:srgbClr>
              </a:outerShdw>
            </a:effectLst>
            <a:latin typeface="Browallia New" pitchFamily="34" charset="-34"/>
            <a:cs typeface="Browallia New" pitchFamily="34" charset="-34"/>
          </a:endParaRPr>
        </a:p>
      </dgm:t>
    </dgm:pt>
    <dgm:pt modelId="{14E36608-B739-4768-986F-D18C4DED85BF}" type="parTrans" cxnId="{57BC4B7D-C608-44ED-AA47-C3D789E4F6AE}">
      <dgm:prSet/>
      <dgm:spPr/>
      <dgm:t>
        <a:bodyPr/>
        <a:lstStyle/>
        <a:p>
          <a:endParaRPr lang="th-TH"/>
        </a:p>
      </dgm:t>
    </dgm:pt>
    <dgm:pt modelId="{D4FAD638-CC20-4A6A-9EB6-C56A3B4EE34C}" type="sibTrans" cxnId="{57BC4B7D-C608-44ED-AA47-C3D789E4F6AE}">
      <dgm:prSet/>
      <dgm:spPr/>
      <dgm:t>
        <a:bodyPr/>
        <a:lstStyle/>
        <a:p>
          <a:endParaRPr lang="th-TH"/>
        </a:p>
      </dgm:t>
    </dgm:pt>
    <dgm:pt modelId="{F5A5666A-0F5A-4F3C-B055-86C069F3A580}">
      <dgm:prSet phldrT="[Text]" custT="1"/>
      <dgm:spPr/>
      <dgm:t>
        <a:bodyPr/>
        <a:lstStyle/>
        <a:p>
          <a:r>
            <a:rPr lang="en-US" sz="1800" b="1" dirty="0" smtClean="0">
              <a:latin typeface="Browallia New" pitchFamily="34" charset="-34"/>
              <a:cs typeface="Browallia New" pitchFamily="34" charset="-34"/>
            </a:rPr>
            <a:t>ASEAN Political Security Community (APSC)</a:t>
          </a:r>
          <a:endParaRPr lang="th-TH" sz="1800" b="1" dirty="0">
            <a:latin typeface="Browallia New" pitchFamily="34" charset="-34"/>
            <a:cs typeface="Browallia New" pitchFamily="34" charset="-34"/>
          </a:endParaRPr>
        </a:p>
      </dgm:t>
    </dgm:pt>
    <dgm:pt modelId="{D4C705BC-D74C-442D-B7D1-C241E054C6D3}" type="parTrans" cxnId="{31E80936-CD01-4243-A7C8-7E9912D96F1C}">
      <dgm:prSet/>
      <dgm:spPr/>
      <dgm:t>
        <a:bodyPr/>
        <a:lstStyle/>
        <a:p>
          <a:endParaRPr lang="th-TH"/>
        </a:p>
      </dgm:t>
    </dgm:pt>
    <dgm:pt modelId="{D007BA74-37B5-412E-A498-27243C963A37}" type="sibTrans" cxnId="{31E80936-CD01-4243-A7C8-7E9912D96F1C}">
      <dgm:prSet/>
      <dgm:spPr/>
      <dgm:t>
        <a:bodyPr/>
        <a:lstStyle/>
        <a:p>
          <a:endParaRPr lang="th-TH"/>
        </a:p>
      </dgm:t>
    </dgm:pt>
    <dgm:pt modelId="{BB21F2F5-25CE-40D1-B34F-993A04DADD30}">
      <dgm:prSet phldrT="[Text]" custT="1"/>
      <dgm:spPr/>
      <dgm:t>
        <a:bodyPr/>
        <a:lstStyle/>
        <a:p>
          <a:r>
            <a:rPr lang="en-US" sz="1800" b="1" dirty="0" smtClean="0">
              <a:latin typeface="Browallia New" pitchFamily="34" charset="-34"/>
              <a:cs typeface="Browallia New" pitchFamily="34" charset="-34"/>
            </a:rPr>
            <a:t>ASEAN Economic Community</a:t>
          </a:r>
          <a:r>
            <a:rPr lang="th-TH" sz="1800" b="1" dirty="0" smtClean="0">
              <a:latin typeface="Browallia New" pitchFamily="34" charset="-34"/>
              <a:cs typeface="Browallia New" pitchFamily="34" charset="-34"/>
            </a:rPr>
            <a:t> (</a:t>
          </a:r>
          <a:r>
            <a:rPr lang="en-US" sz="1800" b="1" dirty="0" smtClean="0">
              <a:latin typeface="Browallia New" pitchFamily="34" charset="-34"/>
              <a:cs typeface="Browallia New" pitchFamily="34" charset="-34"/>
            </a:rPr>
            <a:t>AEC)</a:t>
          </a:r>
          <a:endParaRPr lang="th-TH" sz="1800" b="1" dirty="0">
            <a:latin typeface="Browallia New" pitchFamily="34" charset="-34"/>
            <a:cs typeface="Browallia New" pitchFamily="34" charset="-34"/>
          </a:endParaRPr>
        </a:p>
      </dgm:t>
    </dgm:pt>
    <dgm:pt modelId="{23852359-C6C0-4FAD-84FA-9E407FBEA218}" type="parTrans" cxnId="{0FB5D40F-51F9-4E48-9298-C77CF858E590}">
      <dgm:prSet/>
      <dgm:spPr/>
      <dgm:t>
        <a:bodyPr/>
        <a:lstStyle/>
        <a:p>
          <a:endParaRPr lang="th-TH"/>
        </a:p>
      </dgm:t>
    </dgm:pt>
    <dgm:pt modelId="{BCDC6015-9CF2-48B0-8820-39A39BE98207}" type="sibTrans" cxnId="{0FB5D40F-51F9-4E48-9298-C77CF858E590}">
      <dgm:prSet/>
      <dgm:spPr/>
      <dgm:t>
        <a:bodyPr/>
        <a:lstStyle/>
        <a:p>
          <a:endParaRPr lang="th-TH"/>
        </a:p>
      </dgm:t>
    </dgm:pt>
    <dgm:pt modelId="{2803544F-D1F7-4FC5-84A6-8356EB795DD5}">
      <dgm:prSet phldrT="[Text]" custT="1"/>
      <dgm:spPr/>
      <dgm:t>
        <a:bodyPr/>
        <a:lstStyle/>
        <a:p>
          <a:r>
            <a:rPr lang="en-US" sz="1800" b="1" dirty="0" smtClean="0">
              <a:latin typeface="Browallia New" pitchFamily="34" charset="-34"/>
              <a:cs typeface="Browallia New" pitchFamily="34" charset="-34"/>
            </a:rPr>
            <a:t>ASEAN Socio-Cultural Community </a:t>
          </a:r>
          <a:r>
            <a:rPr lang="th-TH" sz="1800" b="1" dirty="0" smtClean="0">
              <a:latin typeface="Browallia New" pitchFamily="34" charset="-34"/>
              <a:cs typeface="Browallia New" pitchFamily="34" charset="-34"/>
            </a:rPr>
            <a:t>(</a:t>
          </a:r>
          <a:r>
            <a:rPr lang="en-US" sz="1800" b="1" dirty="0" smtClean="0">
              <a:latin typeface="Browallia New" pitchFamily="34" charset="-34"/>
              <a:cs typeface="Browallia New" pitchFamily="34" charset="-34"/>
            </a:rPr>
            <a:t>ASCC)</a:t>
          </a:r>
          <a:endParaRPr lang="th-TH" sz="1800" b="1" dirty="0">
            <a:latin typeface="Browallia New" pitchFamily="34" charset="-34"/>
            <a:cs typeface="Browallia New" pitchFamily="34" charset="-34"/>
          </a:endParaRPr>
        </a:p>
      </dgm:t>
    </dgm:pt>
    <dgm:pt modelId="{DD1493D6-3769-44E8-8959-6A4962A030FE}" type="parTrans" cxnId="{6268FE15-B185-4AF8-B1F9-8A2EEA62E33F}">
      <dgm:prSet/>
      <dgm:spPr/>
      <dgm:t>
        <a:bodyPr/>
        <a:lstStyle/>
        <a:p>
          <a:endParaRPr lang="th-TH"/>
        </a:p>
      </dgm:t>
    </dgm:pt>
    <dgm:pt modelId="{DEB79CE7-57CC-4CA3-AD6F-48529F821D65}" type="sibTrans" cxnId="{6268FE15-B185-4AF8-B1F9-8A2EEA62E33F}">
      <dgm:prSet/>
      <dgm:spPr/>
      <dgm:t>
        <a:bodyPr/>
        <a:lstStyle/>
        <a:p>
          <a:endParaRPr lang="th-TH"/>
        </a:p>
      </dgm:t>
    </dgm:pt>
    <dgm:pt modelId="{B7C8E4D2-F6AF-409E-8109-3C537322C2CE}">
      <dgm:prSet phldrT="[Text]"/>
      <dgm:spPr/>
      <dgm:t>
        <a:bodyPr/>
        <a:lstStyle/>
        <a:p>
          <a:endParaRPr lang="th-TH" dirty="0"/>
        </a:p>
      </dgm:t>
    </dgm:pt>
    <dgm:pt modelId="{F1D36236-FFC4-4463-97B1-E95DB1F86E42}" type="parTrans" cxnId="{7AD0250A-FF4E-4D61-8240-3C527B18027D}">
      <dgm:prSet/>
      <dgm:spPr/>
      <dgm:t>
        <a:bodyPr/>
        <a:lstStyle/>
        <a:p>
          <a:endParaRPr lang="th-TH"/>
        </a:p>
      </dgm:t>
    </dgm:pt>
    <dgm:pt modelId="{22CBFE95-A039-4D65-B183-6B07F095FA03}" type="sibTrans" cxnId="{7AD0250A-FF4E-4D61-8240-3C527B18027D}">
      <dgm:prSet/>
      <dgm:spPr/>
      <dgm:t>
        <a:bodyPr/>
        <a:lstStyle/>
        <a:p>
          <a:endParaRPr lang="th-TH"/>
        </a:p>
      </dgm:t>
    </dgm:pt>
    <dgm:pt modelId="{C97C08C0-2D88-4667-854F-F11275045611}" type="pres">
      <dgm:prSet presAssocID="{CDE9C9A0-228F-43EF-9493-B18D172866E3}" presName="cycle" presStyleCnt="0">
        <dgm:presLayoutVars>
          <dgm:chMax val="1"/>
          <dgm:dir/>
          <dgm:animLvl val="ctr"/>
          <dgm:resizeHandles val="exact"/>
        </dgm:presLayoutVars>
      </dgm:prSet>
      <dgm:spPr/>
      <dgm:t>
        <a:bodyPr/>
        <a:lstStyle/>
        <a:p>
          <a:endParaRPr lang="en-US"/>
        </a:p>
      </dgm:t>
    </dgm:pt>
    <dgm:pt modelId="{EAC431D9-F6CC-4AD9-BE0D-83994DF904B6}" type="pres">
      <dgm:prSet presAssocID="{B724CE26-5073-415C-A194-DBA6D8F462EF}" presName="centerShape" presStyleLbl="node0" presStyleIdx="0" presStyleCnt="1"/>
      <dgm:spPr/>
      <dgm:t>
        <a:bodyPr/>
        <a:lstStyle/>
        <a:p>
          <a:endParaRPr lang="en-US"/>
        </a:p>
      </dgm:t>
    </dgm:pt>
    <dgm:pt modelId="{10184792-8771-4AD4-8B62-4F5F39EEB08B}" type="pres">
      <dgm:prSet presAssocID="{D4C705BC-D74C-442D-B7D1-C241E054C6D3}" presName="Name9" presStyleLbl="parChTrans1D2" presStyleIdx="0" presStyleCnt="3"/>
      <dgm:spPr/>
      <dgm:t>
        <a:bodyPr/>
        <a:lstStyle/>
        <a:p>
          <a:endParaRPr lang="en-US"/>
        </a:p>
      </dgm:t>
    </dgm:pt>
    <dgm:pt modelId="{72D93791-D7AA-430B-94FA-13F763F98114}" type="pres">
      <dgm:prSet presAssocID="{D4C705BC-D74C-442D-B7D1-C241E054C6D3}" presName="connTx" presStyleLbl="parChTrans1D2" presStyleIdx="0" presStyleCnt="3"/>
      <dgm:spPr/>
      <dgm:t>
        <a:bodyPr/>
        <a:lstStyle/>
        <a:p>
          <a:endParaRPr lang="en-US"/>
        </a:p>
      </dgm:t>
    </dgm:pt>
    <dgm:pt modelId="{857C155A-8012-49E0-B461-282149D70BC9}" type="pres">
      <dgm:prSet presAssocID="{F5A5666A-0F5A-4F3C-B055-86C069F3A580}" presName="node" presStyleLbl="node1" presStyleIdx="0" presStyleCnt="3" custScaleX="106099" custScaleY="106099">
        <dgm:presLayoutVars>
          <dgm:bulletEnabled val="1"/>
        </dgm:presLayoutVars>
      </dgm:prSet>
      <dgm:spPr/>
      <dgm:t>
        <a:bodyPr/>
        <a:lstStyle/>
        <a:p>
          <a:endParaRPr lang="en-US"/>
        </a:p>
      </dgm:t>
    </dgm:pt>
    <dgm:pt modelId="{6D8C7973-43AA-4E9E-8273-485265ED3615}" type="pres">
      <dgm:prSet presAssocID="{23852359-C6C0-4FAD-84FA-9E407FBEA218}" presName="Name9" presStyleLbl="parChTrans1D2" presStyleIdx="1" presStyleCnt="3"/>
      <dgm:spPr/>
      <dgm:t>
        <a:bodyPr/>
        <a:lstStyle/>
        <a:p>
          <a:endParaRPr lang="en-US"/>
        </a:p>
      </dgm:t>
    </dgm:pt>
    <dgm:pt modelId="{B139FC9C-8C83-479B-ACFA-7FE9DEED5A12}" type="pres">
      <dgm:prSet presAssocID="{23852359-C6C0-4FAD-84FA-9E407FBEA218}" presName="connTx" presStyleLbl="parChTrans1D2" presStyleIdx="1" presStyleCnt="3"/>
      <dgm:spPr/>
      <dgm:t>
        <a:bodyPr/>
        <a:lstStyle/>
        <a:p>
          <a:endParaRPr lang="en-US"/>
        </a:p>
      </dgm:t>
    </dgm:pt>
    <dgm:pt modelId="{7F644DE1-DC60-4321-9558-126C86475BAE}" type="pres">
      <dgm:prSet presAssocID="{BB21F2F5-25CE-40D1-B34F-993A04DADD30}" presName="node" presStyleLbl="node1" presStyleIdx="1" presStyleCnt="3" custScaleX="106553" custScaleY="106553">
        <dgm:presLayoutVars>
          <dgm:bulletEnabled val="1"/>
        </dgm:presLayoutVars>
      </dgm:prSet>
      <dgm:spPr/>
      <dgm:t>
        <a:bodyPr/>
        <a:lstStyle/>
        <a:p>
          <a:endParaRPr lang="en-US"/>
        </a:p>
      </dgm:t>
    </dgm:pt>
    <dgm:pt modelId="{382EA8A8-A081-4F43-A3EB-850CF178C9E1}" type="pres">
      <dgm:prSet presAssocID="{DD1493D6-3769-44E8-8959-6A4962A030FE}" presName="Name9" presStyleLbl="parChTrans1D2" presStyleIdx="2" presStyleCnt="3"/>
      <dgm:spPr/>
      <dgm:t>
        <a:bodyPr/>
        <a:lstStyle/>
        <a:p>
          <a:endParaRPr lang="en-US"/>
        </a:p>
      </dgm:t>
    </dgm:pt>
    <dgm:pt modelId="{D1DA1406-0072-4A71-A1D5-61742646D46A}" type="pres">
      <dgm:prSet presAssocID="{DD1493D6-3769-44E8-8959-6A4962A030FE}" presName="connTx" presStyleLbl="parChTrans1D2" presStyleIdx="2" presStyleCnt="3"/>
      <dgm:spPr/>
      <dgm:t>
        <a:bodyPr/>
        <a:lstStyle/>
        <a:p>
          <a:endParaRPr lang="en-US"/>
        </a:p>
      </dgm:t>
    </dgm:pt>
    <dgm:pt modelId="{882BF8AC-9C7F-477D-9258-FB20C251B650}" type="pres">
      <dgm:prSet presAssocID="{2803544F-D1F7-4FC5-84A6-8356EB795DD5}" presName="node" presStyleLbl="node1" presStyleIdx="2" presStyleCnt="3" custScaleX="107338" custScaleY="107338">
        <dgm:presLayoutVars>
          <dgm:bulletEnabled val="1"/>
        </dgm:presLayoutVars>
      </dgm:prSet>
      <dgm:spPr/>
      <dgm:t>
        <a:bodyPr/>
        <a:lstStyle/>
        <a:p>
          <a:endParaRPr lang="en-US"/>
        </a:p>
      </dgm:t>
    </dgm:pt>
  </dgm:ptLst>
  <dgm:cxnLst>
    <dgm:cxn modelId="{E8A55EE0-17D3-4E7E-819F-F3999594CFB9}" type="presOf" srcId="{D4C705BC-D74C-442D-B7D1-C241E054C6D3}" destId="{10184792-8771-4AD4-8B62-4F5F39EEB08B}" srcOrd="0" destOrd="0" presId="urn:microsoft.com/office/officeart/2005/8/layout/radial1"/>
    <dgm:cxn modelId="{007A095A-A9F6-47EB-9A8B-5EEED19C3B8B}" type="presOf" srcId="{D4C705BC-D74C-442D-B7D1-C241E054C6D3}" destId="{72D93791-D7AA-430B-94FA-13F763F98114}" srcOrd="1" destOrd="0" presId="urn:microsoft.com/office/officeart/2005/8/layout/radial1"/>
    <dgm:cxn modelId="{1885DE95-1EAF-468E-B08A-2473BCA482FF}" type="presOf" srcId="{DD1493D6-3769-44E8-8959-6A4962A030FE}" destId="{D1DA1406-0072-4A71-A1D5-61742646D46A}" srcOrd="1" destOrd="0" presId="urn:microsoft.com/office/officeart/2005/8/layout/radial1"/>
    <dgm:cxn modelId="{6268FE15-B185-4AF8-B1F9-8A2EEA62E33F}" srcId="{B724CE26-5073-415C-A194-DBA6D8F462EF}" destId="{2803544F-D1F7-4FC5-84A6-8356EB795DD5}" srcOrd="2" destOrd="0" parTransId="{DD1493D6-3769-44E8-8959-6A4962A030FE}" sibTransId="{DEB79CE7-57CC-4CA3-AD6F-48529F821D65}"/>
    <dgm:cxn modelId="{7AD0250A-FF4E-4D61-8240-3C527B18027D}" srcId="{CDE9C9A0-228F-43EF-9493-B18D172866E3}" destId="{B7C8E4D2-F6AF-409E-8109-3C537322C2CE}" srcOrd="1" destOrd="0" parTransId="{F1D36236-FFC4-4463-97B1-E95DB1F86E42}" sibTransId="{22CBFE95-A039-4D65-B183-6B07F095FA03}"/>
    <dgm:cxn modelId="{FF0631BB-9567-478B-B07E-8E28C845B3FD}" type="presOf" srcId="{F5A5666A-0F5A-4F3C-B055-86C069F3A580}" destId="{857C155A-8012-49E0-B461-282149D70BC9}" srcOrd="0" destOrd="0" presId="urn:microsoft.com/office/officeart/2005/8/layout/radial1"/>
    <dgm:cxn modelId="{31E80936-CD01-4243-A7C8-7E9912D96F1C}" srcId="{B724CE26-5073-415C-A194-DBA6D8F462EF}" destId="{F5A5666A-0F5A-4F3C-B055-86C069F3A580}" srcOrd="0" destOrd="0" parTransId="{D4C705BC-D74C-442D-B7D1-C241E054C6D3}" sibTransId="{D007BA74-37B5-412E-A498-27243C963A37}"/>
    <dgm:cxn modelId="{843CD15E-9FBF-45EB-8A47-C3D9E85978E1}" type="presOf" srcId="{BB21F2F5-25CE-40D1-B34F-993A04DADD30}" destId="{7F644DE1-DC60-4321-9558-126C86475BAE}" srcOrd="0" destOrd="0" presId="urn:microsoft.com/office/officeart/2005/8/layout/radial1"/>
    <dgm:cxn modelId="{0FB5D40F-51F9-4E48-9298-C77CF858E590}" srcId="{B724CE26-5073-415C-A194-DBA6D8F462EF}" destId="{BB21F2F5-25CE-40D1-B34F-993A04DADD30}" srcOrd="1" destOrd="0" parTransId="{23852359-C6C0-4FAD-84FA-9E407FBEA218}" sibTransId="{BCDC6015-9CF2-48B0-8820-39A39BE98207}"/>
    <dgm:cxn modelId="{79A82EF2-9FA7-414D-A264-94BD96D2D94C}" type="presOf" srcId="{23852359-C6C0-4FAD-84FA-9E407FBEA218}" destId="{6D8C7973-43AA-4E9E-8273-485265ED3615}" srcOrd="0" destOrd="0" presId="urn:microsoft.com/office/officeart/2005/8/layout/radial1"/>
    <dgm:cxn modelId="{DB538E8C-5BB1-4DE2-B30B-A5C83CDE28FD}" type="presOf" srcId="{DD1493D6-3769-44E8-8959-6A4962A030FE}" destId="{382EA8A8-A081-4F43-A3EB-850CF178C9E1}" srcOrd="0" destOrd="0" presId="urn:microsoft.com/office/officeart/2005/8/layout/radial1"/>
    <dgm:cxn modelId="{0A4F4E4E-CDBF-41B7-8574-4547BF8E04D9}" type="presOf" srcId="{B724CE26-5073-415C-A194-DBA6D8F462EF}" destId="{EAC431D9-F6CC-4AD9-BE0D-83994DF904B6}" srcOrd="0" destOrd="0" presId="urn:microsoft.com/office/officeart/2005/8/layout/radial1"/>
    <dgm:cxn modelId="{57BC4B7D-C608-44ED-AA47-C3D789E4F6AE}" srcId="{CDE9C9A0-228F-43EF-9493-B18D172866E3}" destId="{B724CE26-5073-415C-A194-DBA6D8F462EF}" srcOrd="0" destOrd="0" parTransId="{14E36608-B739-4768-986F-D18C4DED85BF}" sibTransId="{D4FAD638-CC20-4A6A-9EB6-C56A3B4EE34C}"/>
    <dgm:cxn modelId="{36CE77DE-5DE1-4703-A7FE-D56F7AC3CA42}" type="presOf" srcId="{2803544F-D1F7-4FC5-84A6-8356EB795DD5}" destId="{882BF8AC-9C7F-477D-9258-FB20C251B650}" srcOrd="0" destOrd="0" presId="urn:microsoft.com/office/officeart/2005/8/layout/radial1"/>
    <dgm:cxn modelId="{ADDF8161-EA73-4247-AD89-8D7B031651EB}" type="presOf" srcId="{23852359-C6C0-4FAD-84FA-9E407FBEA218}" destId="{B139FC9C-8C83-479B-ACFA-7FE9DEED5A12}" srcOrd="1" destOrd="0" presId="urn:microsoft.com/office/officeart/2005/8/layout/radial1"/>
    <dgm:cxn modelId="{4F22446E-01AC-460C-9267-53350277815A}" type="presOf" srcId="{CDE9C9A0-228F-43EF-9493-B18D172866E3}" destId="{C97C08C0-2D88-4667-854F-F11275045611}" srcOrd="0" destOrd="0" presId="urn:microsoft.com/office/officeart/2005/8/layout/radial1"/>
    <dgm:cxn modelId="{2B9528AD-98BE-49D3-BA1D-C3ADD6886350}" type="presParOf" srcId="{C97C08C0-2D88-4667-854F-F11275045611}" destId="{EAC431D9-F6CC-4AD9-BE0D-83994DF904B6}" srcOrd="0" destOrd="0" presId="urn:microsoft.com/office/officeart/2005/8/layout/radial1"/>
    <dgm:cxn modelId="{E9B04941-D381-46D5-B1BE-FF8957AD08D3}" type="presParOf" srcId="{C97C08C0-2D88-4667-854F-F11275045611}" destId="{10184792-8771-4AD4-8B62-4F5F39EEB08B}" srcOrd="1" destOrd="0" presId="urn:microsoft.com/office/officeart/2005/8/layout/radial1"/>
    <dgm:cxn modelId="{486CACC4-BA3B-4458-A4D2-C6B2198D4B1F}" type="presParOf" srcId="{10184792-8771-4AD4-8B62-4F5F39EEB08B}" destId="{72D93791-D7AA-430B-94FA-13F763F98114}" srcOrd="0" destOrd="0" presId="urn:microsoft.com/office/officeart/2005/8/layout/radial1"/>
    <dgm:cxn modelId="{1C974BCE-0281-451C-B5D5-EE502A300665}" type="presParOf" srcId="{C97C08C0-2D88-4667-854F-F11275045611}" destId="{857C155A-8012-49E0-B461-282149D70BC9}" srcOrd="2" destOrd="0" presId="urn:microsoft.com/office/officeart/2005/8/layout/radial1"/>
    <dgm:cxn modelId="{0AE5A3C7-11ED-493B-A93C-A831AC0A49BA}" type="presParOf" srcId="{C97C08C0-2D88-4667-854F-F11275045611}" destId="{6D8C7973-43AA-4E9E-8273-485265ED3615}" srcOrd="3" destOrd="0" presId="urn:microsoft.com/office/officeart/2005/8/layout/radial1"/>
    <dgm:cxn modelId="{CD5705DE-68AE-4B08-BD5A-0E7E9E328629}" type="presParOf" srcId="{6D8C7973-43AA-4E9E-8273-485265ED3615}" destId="{B139FC9C-8C83-479B-ACFA-7FE9DEED5A12}" srcOrd="0" destOrd="0" presId="urn:microsoft.com/office/officeart/2005/8/layout/radial1"/>
    <dgm:cxn modelId="{2CAD6388-2E69-4CB2-A91A-C18B0C8AD489}" type="presParOf" srcId="{C97C08C0-2D88-4667-854F-F11275045611}" destId="{7F644DE1-DC60-4321-9558-126C86475BAE}" srcOrd="4" destOrd="0" presId="urn:microsoft.com/office/officeart/2005/8/layout/radial1"/>
    <dgm:cxn modelId="{F2BBC451-DD56-440F-A927-281CC8CEC68A}" type="presParOf" srcId="{C97C08C0-2D88-4667-854F-F11275045611}" destId="{382EA8A8-A081-4F43-A3EB-850CF178C9E1}" srcOrd="5" destOrd="0" presId="urn:microsoft.com/office/officeart/2005/8/layout/radial1"/>
    <dgm:cxn modelId="{5096B2B4-BB26-44FD-8C37-FF33C049C3DF}" type="presParOf" srcId="{382EA8A8-A081-4F43-A3EB-850CF178C9E1}" destId="{D1DA1406-0072-4A71-A1D5-61742646D46A}" srcOrd="0" destOrd="0" presId="urn:microsoft.com/office/officeart/2005/8/layout/radial1"/>
    <dgm:cxn modelId="{74172B44-4056-4960-A894-AFDB79281CB2}" type="presParOf" srcId="{C97C08C0-2D88-4667-854F-F11275045611}" destId="{882BF8AC-9C7F-477D-9258-FB20C251B650}"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048930-042C-45A7-B885-619F527DFAA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h-TH"/>
        </a:p>
      </dgm:t>
    </dgm:pt>
    <dgm:pt modelId="{A068E066-C631-4875-8EA1-4AE6F3C8E2A1}" type="pres">
      <dgm:prSet presAssocID="{F6048930-042C-45A7-B885-619F527DFAAC}" presName="hierChild1" presStyleCnt="0">
        <dgm:presLayoutVars>
          <dgm:orgChart val="1"/>
          <dgm:chPref val="1"/>
          <dgm:dir/>
          <dgm:animOne val="branch"/>
          <dgm:animLvl val="lvl"/>
          <dgm:resizeHandles/>
        </dgm:presLayoutVars>
      </dgm:prSet>
      <dgm:spPr/>
      <dgm:t>
        <a:bodyPr/>
        <a:lstStyle/>
        <a:p>
          <a:endParaRPr lang="th-TH"/>
        </a:p>
      </dgm:t>
    </dgm:pt>
  </dgm:ptLst>
  <dgm:cxnLst>
    <dgm:cxn modelId="{B05F7329-1427-4080-84C3-009F2001A6C8}" type="presOf" srcId="{F6048930-042C-45A7-B885-619F527DFAAC}" destId="{A068E066-C631-4875-8EA1-4AE6F3C8E2A1}" srcOrd="0" destOrd="0" presId="urn:microsoft.com/office/officeart/2005/8/layout/orgChart1"/>
  </dgm:cxnLst>
  <dgm:bg>
    <a:effectLst>
      <a:innerShdw blurRad="63500" dist="50800" dir="18900000">
        <a:prstClr val="black">
          <a:alpha val="50000"/>
        </a:prstClr>
      </a:innerShdw>
    </a:effectLst>
  </dgm:bg>
  <dgm:whole>
    <a:ln w="28575"/>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431D9-F6CC-4AD9-BE0D-83994DF904B6}">
      <dsp:nvSpPr>
        <dsp:cNvPr id="0" name=""/>
        <dsp:cNvSpPr/>
      </dsp:nvSpPr>
      <dsp:spPr>
        <a:xfrm>
          <a:off x="3427935" y="1952902"/>
          <a:ext cx="1502956" cy="150295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b="1" kern="1200" dirty="0" smtClean="0">
              <a:effectLst>
                <a:outerShdw blurRad="38100" dist="38100" dir="2700000" algn="tl">
                  <a:srgbClr val="000000">
                    <a:alpha val="43137"/>
                  </a:srgbClr>
                </a:outerShdw>
              </a:effectLst>
              <a:latin typeface="Browallia New" pitchFamily="34" charset="-34"/>
              <a:cs typeface="Browallia New" pitchFamily="34" charset="-34"/>
            </a:rPr>
            <a:t>ASEAN</a:t>
          </a:r>
          <a:endParaRPr lang="th-TH" sz="3500" b="1" kern="1200" dirty="0">
            <a:effectLst>
              <a:outerShdw blurRad="38100" dist="38100" dir="2700000" algn="tl">
                <a:srgbClr val="000000">
                  <a:alpha val="43137"/>
                </a:srgbClr>
              </a:outerShdw>
            </a:effectLst>
            <a:latin typeface="Browallia New" pitchFamily="34" charset="-34"/>
            <a:cs typeface="Browallia New" pitchFamily="34" charset="-34"/>
          </a:endParaRPr>
        </a:p>
      </dsp:txBody>
      <dsp:txXfrm>
        <a:off x="3648038" y="2173005"/>
        <a:ext cx="1062750" cy="1062750"/>
      </dsp:txXfrm>
    </dsp:sp>
    <dsp:sp modelId="{10184792-8771-4AD4-8B62-4F5F39EEB08B}">
      <dsp:nvSpPr>
        <dsp:cNvPr id="0" name=""/>
        <dsp:cNvSpPr/>
      </dsp:nvSpPr>
      <dsp:spPr>
        <a:xfrm rot="16200000">
          <a:off x="3976807" y="1734102"/>
          <a:ext cx="405211" cy="32387"/>
        </a:xfrm>
        <a:custGeom>
          <a:avLst/>
          <a:gdLst/>
          <a:ahLst/>
          <a:cxnLst/>
          <a:rect l="0" t="0" r="0" b="0"/>
          <a:pathLst>
            <a:path>
              <a:moveTo>
                <a:pt x="0" y="16193"/>
              </a:moveTo>
              <a:lnTo>
                <a:pt x="405211" y="1619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h-TH" sz="500" kern="1200"/>
        </a:p>
      </dsp:txBody>
      <dsp:txXfrm>
        <a:off x="4169283" y="1740166"/>
        <a:ext cx="20260" cy="20260"/>
      </dsp:txXfrm>
    </dsp:sp>
    <dsp:sp modelId="{857C155A-8012-49E0-B461-282149D70BC9}">
      <dsp:nvSpPr>
        <dsp:cNvPr id="0" name=""/>
        <dsp:cNvSpPr/>
      </dsp:nvSpPr>
      <dsp:spPr>
        <a:xfrm>
          <a:off x="3382102" y="-46930"/>
          <a:ext cx="1594621" cy="159462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Browallia New" pitchFamily="34" charset="-34"/>
              <a:cs typeface="Browallia New" pitchFamily="34" charset="-34"/>
            </a:rPr>
            <a:t>ASEAN Political Security Community (APSC)</a:t>
          </a:r>
          <a:endParaRPr lang="th-TH" sz="1800" b="1" kern="1200" dirty="0">
            <a:latin typeface="Browallia New" pitchFamily="34" charset="-34"/>
            <a:cs typeface="Browallia New" pitchFamily="34" charset="-34"/>
          </a:endParaRPr>
        </a:p>
      </dsp:txBody>
      <dsp:txXfrm>
        <a:off x="3615629" y="186597"/>
        <a:ext cx="1127567" cy="1127567"/>
      </dsp:txXfrm>
    </dsp:sp>
    <dsp:sp modelId="{6D8C7973-43AA-4E9E-8273-485265ED3615}">
      <dsp:nvSpPr>
        <dsp:cNvPr id="0" name=""/>
        <dsp:cNvSpPr/>
      </dsp:nvSpPr>
      <dsp:spPr>
        <a:xfrm rot="1800000">
          <a:off x="4803297" y="3164375"/>
          <a:ext cx="401799" cy="32387"/>
        </a:xfrm>
        <a:custGeom>
          <a:avLst/>
          <a:gdLst/>
          <a:ahLst/>
          <a:cxnLst/>
          <a:rect l="0" t="0" r="0" b="0"/>
          <a:pathLst>
            <a:path>
              <a:moveTo>
                <a:pt x="0" y="16193"/>
              </a:moveTo>
              <a:lnTo>
                <a:pt x="401799" y="1619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h-TH" sz="500" kern="1200"/>
        </a:p>
      </dsp:txBody>
      <dsp:txXfrm>
        <a:off x="4994152" y="3170524"/>
        <a:ext cx="20089" cy="20089"/>
      </dsp:txXfrm>
    </dsp:sp>
    <dsp:sp modelId="{7F644DE1-DC60-4321-9558-126C86475BAE}">
      <dsp:nvSpPr>
        <dsp:cNvPr id="0" name=""/>
        <dsp:cNvSpPr/>
      </dsp:nvSpPr>
      <dsp:spPr>
        <a:xfrm>
          <a:off x="5070904" y="2880657"/>
          <a:ext cx="1601444" cy="1601444"/>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Browallia New" pitchFamily="34" charset="-34"/>
              <a:cs typeface="Browallia New" pitchFamily="34" charset="-34"/>
            </a:rPr>
            <a:t>ASEAN Economic Community</a:t>
          </a:r>
          <a:r>
            <a:rPr lang="th-TH" sz="1800" b="1" kern="1200" dirty="0" smtClean="0">
              <a:latin typeface="Browallia New" pitchFamily="34" charset="-34"/>
              <a:cs typeface="Browallia New" pitchFamily="34" charset="-34"/>
            </a:rPr>
            <a:t> (</a:t>
          </a:r>
          <a:r>
            <a:rPr lang="en-US" sz="1800" b="1" kern="1200" dirty="0" smtClean="0">
              <a:latin typeface="Browallia New" pitchFamily="34" charset="-34"/>
              <a:cs typeface="Browallia New" pitchFamily="34" charset="-34"/>
            </a:rPr>
            <a:t>AEC)</a:t>
          </a:r>
          <a:endParaRPr lang="th-TH" sz="1800" b="1" kern="1200" dirty="0">
            <a:latin typeface="Browallia New" pitchFamily="34" charset="-34"/>
            <a:cs typeface="Browallia New" pitchFamily="34" charset="-34"/>
          </a:endParaRPr>
        </a:p>
      </dsp:txBody>
      <dsp:txXfrm>
        <a:off x="5305430" y="3115183"/>
        <a:ext cx="1132392" cy="1132392"/>
      </dsp:txXfrm>
    </dsp:sp>
    <dsp:sp modelId="{382EA8A8-A081-4F43-A3EB-850CF178C9E1}">
      <dsp:nvSpPr>
        <dsp:cNvPr id="0" name=""/>
        <dsp:cNvSpPr/>
      </dsp:nvSpPr>
      <dsp:spPr>
        <a:xfrm rot="9000000">
          <a:off x="3159234" y="3162900"/>
          <a:ext cx="395900" cy="32387"/>
        </a:xfrm>
        <a:custGeom>
          <a:avLst/>
          <a:gdLst/>
          <a:ahLst/>
          <a:cxnLst/>
          <a:rect l="0" t="0" r="0" b="0"/>
          <a:pathLst>
            <a:path>
              <a:moveTo>
                <a:pt x="0" y="16193"/>
              </a:moveTo>
              <a:lnTo>
                <a:pt x="395900" y="1619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h-TH" sz="500" kern="1200"/>
        </a:p>
      </dsp:txBody>
      <dsp:txXfrm rot="10800000">
        <a:off x="3347286" y="3169196"/>
        <a:ext cx="19795" cy="19795"/>
      </dsp:txXfrm>
    </dsp:sp>
    <dsp:sp modelId="{882BF8AC-9C7F-477D-9258-FB20C251B650}">
      <dsp:nvSpPr>
        <dsp:cNvPr id="0" name=""/>
        <dsp:cNvSpPr/>
      </dsp:nvSpPr>
      <dsp:spPr>
        <a:xfrm>
          <a:off x="1680578" y="2874758"/>
          <a:ext cx="1613242" cy="1613242"/>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Browallia New" pitchFamily="34" charset="-34"/>
              <a:cs typeface="Browallia New" pitchFamily="34" charset="-34"/>
            </a:rPr>
            <a:t>ASEAN Socio-Cultural Community </a:t>
          </a:r>
          <a:r>
            <a:rPr lang="th-TH" sz="1800" b="1" kern="1200" dirty="0" smtClean="0">
              <a:latin typeface="Browallia New" pitchFamily="34" charset="-34"/>
              <a:cs typeface="Browallia New" pitchFamily="34" charset="-34"/>
            </a:rPr>
            <a:t>(</a:t>
          </a:r>
          <a:r>
            <a:rPr lang="en-US" sz="1800" b="1" kern="1200" dirty="0" smtClean="0">
              <a:latin typeface="Browallia New" pitchFamily="34" charset="-34"/>
              <a:cs typeface="Browallia New" pitchFamily="34" charset="-34"/>
            </a:rPr>
            <a:t>ASCC)</a:t>
          </a:r>
          <a:endParaRPr lang="th-TH" sz="1800" b="1" kern="1200" dirty="0">
            <a:latin typeface="Browallia New" pitchFamily="34" charset="-34"/>
            <a:cs typeface="Browallia New" pitchFamily="34" charset="-34"/>
          </a:endParaRPr>
        </a:p>
      </dsp:txBody>
      <dsp:txXfrm>
        <a:off x="1916832" y="3111012"/>
        <a:ext cx="1140734" cy="1140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0.05882</cdr:x>
      <cdr:y>0.06024</cdr:y>
    </cdr:from>
    <cdr:to>
      <cdr:x>0.2437</cdr:x>
      <cdr:y>0.10843</cdr:y>
    </cdr:to>
    <cdr:sp macro="" textlink="">
      <cdr:nvSpPr>
        <cdr:cNvPr id="2" name="Rectangle 1"/>
        <cdr:cNvSpPr/>
      </cdr:nvSpPr>
      <cdr:spPr>
        <a:xfrm xmlns:a="http://schemas.openxmlformats.org/drawingml/2006/main">
          <a:off x="504056" y="360040"/>
          <a:ext cx="1584176" cy="288032"/>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solidFill>
                <a:schemeClr val="tx1"/>
              </a:solidFill>
            </a:rPr>
            <a:t>Billion U.S. dollars</a:t>
          </a:r>
          <a:endParaRPr lang="th-TH" sz="14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91F1999-0D7A-4405-AFBE-EA2A5B1B0A66}" type="datetimeFigureOut">
              <a:rPr lang="th-TH" smtClean="0"/>
              <a:pPr/>
              <a:t>02/09/57</a:t>
            </a:fld>
            <a:endParaRPr lang="th-TH"/>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D7D6678-4D6C-4782-98F9-B0D53FF5AA30}" type="slidenum">
              <a:rPr lang="th-TH" smtClean="0"/>
              <a:pPr/>
              <a:t>‹#›</a:t>
            </a:fld>
            <a:endParaRPr lang="th-TH"/>
          </a:p>
        </p:txBody>
      </p:sp>
    </p:spTree>
    <p:extLst>
      <p:ext uri="{BB962C8B-B14F-4D97-AF65-F5344CB8AC3E}">
        <p14:creationId xmlns:p14="http://schemas.microsoft.com/office/powerpoint/2010/main" val="2920230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B9ADB8D-9C96-4842-9C7F-23BCBDE8A829}" type="datetimeFigureOut">
              <a:rPr lang="th-TH" smtClean="0"/>
              <a:pPr/>
              <a:t>02/09/57</a:t>
            </a:fld>
            <a:endParaRPr lang="th-TH"/>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B701348-826D-4143-9EEF-39391140C6D7}" type="slidenum">
              <a:rPr lang="th-TH" smtClean="0"/>
              <a:pPr/>
              <a:t>‹#›</a:t>
            </a:fld>
            <a:endParaRPr lang="th-TH"/>
          </a:p>
        </p:txBody>
      </p:sp>
    </p:spTree>
    <p:extLst>
      <p:ext uri="{BB962C8B-B14F-4D97-AF65-F5344CB8AC3E}">
        <p14:creationId xmlns:p14="http://schemas.microsoft.com/office/powerpoint/2010/main" val="367874751"/>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7B701348-826D-4143-9EEF-39391140C6D7}" type="slidenum">
              <a:rPr lang="th-TH" smtClean="0"/>
              <a:pPr/>
              <a:t>22</a:t>
            </a:fld>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C8DB7C4A-9ACE-4F1C-965F-515806014A61}" type="slidenum">
              <a:rPr lang="en-US">
                <a:solidFill>
                  <a:prstClr val="black"/>
                </a:solidFill>
              </a:rPr>
              <a:pPr/>
              <a:t>38</a:t>
            </a:fld>
            <a:endParaRPr lang="th-TH">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C79FEA28-946D-4336-8299-134C533E0422}" type="slidenum">
              <a:rPr lang="en-US">
                <a:solidFill>
                  <a:prstClr val="black"/>
                </a:solidFill>
              </a:rPr>
              <a:pPr/>
              <a:t>39</a:t>
            </a:fld>
            <a:endParaRPr lang="th-TH">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356C481C-19E4-4F52-A9ED-B6792D0F26B4}" type="slidenum">
              <a:rPr lang="en-US">
                <a:solidFill>
                  <a:prstClr val="black"/>
                </a:solidFill>
              </a:rPr>
              <a:pPr/>
              <a:t>40</a:t>
            </a:fld>
            <a:endParaRPr lang="th-TH">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h-TH" sz="1600" b="1" dirty="0" smtClean="0">
                <a:latin typeface="Browallia New" pitchFamily="34" charset="-34"/>
                <a:cs typeface="Browallia New" pitchFamily="34" charset="-34"/>
              </a:rPr>
              <a:t>วัตถุประสงค์หลัก 3 ประการของการจัดตั้งประชาคมอาเซียน</a:t>
            </a:r>
          </a:p>
          <a:p>
            <a:pPr marL="342900" indent="-342900">
              <a:buAutoNum type="arabicPeriod"/>
            </a:pPr>
            <a:r>
              <a:rPr lang="th-TH" sz="1600" dirty="0" smtClean="0">
                <a:latin typeface="Browallia New" pitchFamily="34" charset="-34"/>
                <a:cs typeface="Browallia New" pitchFamily="34" charset="-34"/>
              </a:rPr>
              <a:t>ส่งเสริมการพัฒนาเศรษฐกิจ สังคม และวัฒนธรรมในภูมิภาค</a:t>
            </a:r>
          </a:p>
          <a:p>
            <a:pPr marL="342900" indent="-342900">
              <a:buAutoNum type="arabicPeriod"/>
            </a:pPr>
            <a:r>
              <a:rPr lang="th-TH" sz="1600" dirty="0" smtClean="0">
                <a:latin typeface="Browallia New" pitchFamily="34" charset="-34"/>
                <a:cs typeface="Browallia New" pitchFamily="34" charset="-34"/>
              </a:rPr>
              <a:t>รักษาเสถียรภาพทางเศรษฐกิจและความมั่นคงในภูมิภาค</a:t>
            </a:r>
          </a:p>
          <a:p>
            <a:pPr marL="342900" indent="-342900">
              <a:buAutoNum type="arabicPeriod"/>
            </a:pPr>
            <a:r>
              <a:rPr lang="th-TH" sz="1600" dirty="0" smtClean="0">
                <a:latin typeface="Browallia New" pitchFamily="34" charset="-34"/>
                <a:cs typeface="Browallia New" pitchFamily="34" charset="-34"/>
              </a:rPr>
              <a:t>ใช้เป็นเวทีแก้ไขปัญหาความขัดแย้งภายในภูมิภาค</a:t>
            </a:r>
          </a:p>
          <a:p>
            <a:pPr marL="0" indent="0">
              <a:buNone/>
            </a:pPr>
            <a:endParaRPr lang="th-TH" sz="1600" dirty="0" smtClean="0">
              <a:latin typeface="Browallia New" pitchFamily="34" charset="-34"/>
              <a:cs typeface="Browallia New" pitchFamily="34" charset="-34"/>
            </a:endParaRPr>
          </a:p>
          <a:p>
            <a:pPr marL="171450" indent="-171450">
              <a:buFont typeface="Arial" pitchFamily="34" charset="0"/>
              <a:buChar char="•"/>
            </a:pPr>
            <a:r>
              <a:rPr lang="th-TH" sz="1600" baseline="0" dirty="0" smtClean="0">
                <a:latin typeface="Browallia New" pitchFamily="34" charset="-34"/>
                <a:cs typeface="Browallia New" pitchFamily="34" charset="-34"/>
              </a:rPr>
              <a:t>ปี 2546 ผู้นำอาเซียน ลงนามในปฏิญญาบาหลี (</a:t>
            </a:r>
            <a:r>
              <a:rPr lang="en-US" sz="1600" baseline="0" dirty="0" smtClean="0">
                <a:latin typeface="Browallia New" pitchFamily="34" charset="-34"/>
                <a:cs typeface="Browallia New" pitchFamily="34" charset="-34"/>
              </a:rPr>
              <a:t>Bali Concord II</a:t>
            </a:r>
            <a:r>
              <a:rPr lang="th-TH" sz="1600" baseline="0" dirty="0" smtClean="0">
                <a:latin typeface="Browallia New" pitchFamily="34" charset="-34"/>
                <a:cs typeface="Browallia New" pitchFamily="34" charset="-34"/>
              </a:rPr>
              <a:t>) แสดงเจตนารมณ์             การนำอาเซียนไปสู่ “ประชาคมอาเซียน” </a:t>
            </a:r>
            <a:r>
              <a:rPr lang="en-US" sz="1600" baseline="0" dirty="0" smtClean="0">
                <a:latin typeface="Browallia New" pitchFamily="34" charset="-34"/>
                <a:cs typeface="Browallia New" pitchFamily="34" charset="-34"/>
              </a:rPr>
              <a:t>(ASEAN Community) </a:t>
            </a:r>
            <a:r>
              <a:rPr lang="th-TH" sz="1600" baseline="0" dirty="0" smtClean="0">
                <a:latin typeface="Browallia New" pitchFamily="34" charset="-34"/>
                <a:cs typeface="Browallia New" pitchFamily="34" charset="-34"/>
              </a:rPr>
              <a:t>ในปี 2020 </a:t>
            </a:r>
            <a:r>
              <a:rPr lang="en-US" sz="1600" baseline="0" dirty="0" smtClean="0">
                <a:latin typeface="Browallia New" pitchFamily="34" charset="-34"/>
                <a:cs typeface="Browallia New" pitchFamily="34" charset="-34"/>
              </a:rPr>
              <a:t>(2563)</a:t>
            </a:r>
          </a:p>
          <a:p>
            <a:pPr marL="171450" indent="-171450">
              <a:buFont typeface="Arial" pitchFamily="34" charset="0"/>
              <a:buChar char="•"/>
            </a:pPr>
            <a:r>
              <a:rPr lang="th-TH" sz="1600" baseline="0" dirty="0" smtClean="0">
                <a:latin typeface="Browallia New" pitchFamily="34" charset="-34"/>
                <a:cs typeface="Browallia New" pitchFamily="34" charset="-34"/>
              </a:rPr>
              <a:t>ปี 2550 ผู้นำอาเซียนลงนามในปฎิญญาเซบู เร่งรัดการเป็น </a:t>
            </a:r>
            <a:r>
              <a:rPr lang="en-US" sz="1600" baseline="0" dirty="0" smtClean="0">
                <a:latin typeface="Browallia New" pitchFamily="34" charset="-34"/>
                <a:cs typeface="Browallia New" pitchFamily="34" charset="-34"/>
              </a:rPr>
              <a:t>“</a:t>
            </a:r>
            <a:r>
              <a:rPr lang="th-TH" sz="1600" baseline="0" dirty="0" smtClean="0">
                <a:latin typeface="Browallia New" pitchFamily="34" charset="-34"/>
                <a:cs typeface="Browallia New" pitchFamily="34" charset="-34"/>
              </a:rPr>
              <a:t>ประชาคมอาเซียน” ให้เร็วขึ้น เป็นปี 2015 </a:t>
            </a:r>
            <a:r>
              <a:rPr lang="en-US" sz="1600" baseline="0" dirty="0" smtClean="0">
                <a:latin typeface="Browallia New" pitchFamily="34" charset="-34"/>
                <a:cs typeface="Browallia New" pitchFamily="34" charset="-34"/>
              </a:rPr>
              <a:t>(2558)</a:t>
            </a:r>
          </a:p>
          <a:p>
            <a:pPr marL="171450" indent="-171450">
              <a:buFont typeface="Arial" pitchFamily="34" charset="0"/>
              <a:buChar char="•"/>
            </a:pPr>
            <a:r>
              <a:rPr lang="th-TH" sz="1600" baseline="0" dirty="0" smtClean="0">
                <a:latin typeface="Browallia New" pitchFamily="34" charset="-34"/>
                <a:cs typeface="Browallia New" pitchFamily="34" charset="-34"/>
              </a:rPr>
              <a:t>ปี 2550 รัฐมนตรีเศรษฐกิจอาเซียนลงนามรับรอง </a:t>
            </a:r>
            <a:r>
              <a:rPr lang="en-US" sz="1600" baseline="0" dirty="0" smtClean="0">
                <a:latin typeface="Browallia New" pitchFamily="34" charset="-34"/>
                <a:cs typeface="Browallia New" pitchFamily="34" charset="-34"/>
              </a:rPr>
              <a:t>AEC Blueprint </a:t>
            </a:r>
            <a:r>
              <a:rPr lang="th-TH" sz="1600" baseline="0" dirty="0" smtClean="0">
                <a:latin typeface="Browallia New" pitchFamily="34" charset="-34"/>
                <a:cs typeface="Browallia New" pitchFamily="34" charset="-34"/>
              </a:rPr>
              <a:t>แผนงานการจัดตั้ง “ประชาคมเศรษฐกิจอาเซียน” </a:t>
            </a:r>
            <a:r>
              <a:rPr lang="en-US" sz="1600" baseline="0" dirty="0" smtClean="0">
                <a:latin typeface="Browallia New" pitchFamily="34" charset="-34"/>
                <a:cs typeface="Browallia New" pitchFamily="34" charset="-34"/>
              </a:rPr>
              <a:t>(ASEAN Economic Community: AEC)</a:t>
            </a:r>
          </a:p>
          <a:p>
            <a:pPr marL="171450" indent="-171450">
              <a:buFont typeface="Arial" pitchFamily="34" charset="0"/>
              <a:buChar char="•"/>
            </a:pPr>
            <a:r>
              <a:rPr lang="th-TH" sz="1600" baseline="0" dirty="0" smtClean="0">
                <a:latin typeface="Browallia New" pitchFamily="34" charset="-34"/>
                <a:cs typeface="Browallia New" pitchFamily="34" charset="-34"/>
              </a:rPr>
              <a:t>พฤศจิกายน 2550 ผู้นำอาเซียนลงนามใน “</a:t>
            </a:r>
            <a:r>
              <a:rPr lang="en-US" sz="1600" baseline="0" dirty="0" smtClean="0">
                <a:latin typeface="Browallia New" pitchFamily="34" charset="-34"/>
                <a:cs typeface="Browallia New" pitchFamily="34" charset="-34"/>
              </a:rPr>
              <a:t>ASEAN Charter” </a:t>
            </a:r>
            <a:r>
              <a:rPr lang="th-TH" sz="1600" baseline="0" dirty="0" smtClean="0">
                <a:latin typeface="Browallia New" pitchFamily="34" charset="-34"/>
                <a:cs typeface="Browallia New" pitchFamily="34" charset="-34"/>
              </a:rPr>
              <a:t>และ “ปฏิญญาว่าด้วยแผนงานการจัดตั้งประชาคมเศรษฐกิจอาเซียน” เพื่อยืนยันเจตนารมณ์ร่วมกันดำเนิน                  การให้สำเร็จตามกำหนดในปี 2558</a:t>
            </a:r>
            <a:endParaRPr lang="th-TH" sz="1600" dirty="0" smtClean="0">
              <a:latin typeface="Browallia New" pitchFamily="34" charset="-34"/>
              <a:cs typeface="Browallia New" pitchFamily="34" charset="-34"/>
            </a:endParaRPr>
          </a:p>
        </p:txBody>
      </p:sp>
      <p:sp>
        <p:nvSpPr>
          <p:cNvPr id="4" name="Slide Number Placeholder 3"/>
          <p:cNvSpPr>
            <a:spLocks noGrp="1"/>
          </p:cNvSpPr>
          <p:nvPr>
            <p:ph type="sldNum" sz="quarter" idx="10"/>
          </p:nvPr>
        </p:nvSpPr>
        <p:spPr/>
        <p:txBody>
          <a:bodyPr/>
          <a:lstStyle/>
          <a:p>
            <a:fld id="{BED580F1-A3CC-42CD-87B0-061353CD1687}" type="slidenum">
              <a:rPr lang="th-TH" smtClean="0">
                <a:latin typeface="Browallia New" pitchFamily="34" charset="-34"/>
                <a:cs typeface="Browallia New" pitchFamily="34" charset="-34"/>
              </a:rPr>
              <a:pPr/>
              <a:t>23</a:t>
            </a:fld>
            <a:endParaRPr lang="th-TH" dirty="0">
              <a:latin typeface="Browallia New" pitchFamily="34" charset="-34"/>
              <a:cs typeface="Browallia New" pitchFamily="34" charset="-34"/>
            </a:endParaRPr>
          </a:p>
        </p:txBody>
      </p:sp>
    </p:spTree>
    <p:extLst>
      <p:ext uri="{BB962C8B-B14F-4D97-AF65-F5344CB8AC3E}">
        <p14:creationId xmlns:p14="http://schemas.microsoft.com/office/powerpoint/2010/main" val="345199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215F2D32-D3EA-412A-900D-F777116A2E84}" type="slidenum">
              <a:rPr lang="en-US">
                <a:solidFill>
                  <a:prstClr val="black"/>
                </a:solidFill>
              </a:rPr>
              <a:pPr/>
              <a:t>31</a:t>
            </a:fld>
            <a:endParaRPr lang="th-TH">
              <a:solidFill>
                <a:prstClr val="black"/>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B5409F8B-D671-45E1-9BB4-6CECC4C1450B}" type="slidenum">
              <a:rPr lang="en-US">
                <a:solidFill>
                  <a:prstClr val="black"/>
                </a:solidFill>
              </a:rPr>
              <a:pPr/>
              <a:t>32</a:t>
            </a:fld>
            <a:endParaRPr lang="th-TH">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A82F9DC6-DF83-45FF-85BE-43C2403C010C}" type="slidenum">
              <a:rPr lang="en-US">
                <a:solidFill>
                  <a:prstClr val="black"/>
                </a:solidFill>
              </a:rPr>
              <a:pPr/>
              <a:t>33</a:t>
            </a:fld>
            <a:endParaRPr lang="th-TH">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12154320-21BE-4BCB-9A9B-D0FF91462C22}" type="slidenum">
              <a:rPr lang="en-US">
                <a:solidFill>
                  <a:prstClr val="black"/>
                </a:solidFill>
              </a:rPr>
              <a:pPr/>
              <a:t>34</a:t>
            </a:fld>
            <a:endParaRPr lang="th-TH">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3A92B402-758F-4C7E-B8F3-8E84DB964EAD}" type="slidenum">
              <a:rPr lang="en-US">
                <a:solidFill>
                  <a:prstClr val="black"/>
                </a:solidFill>
              </a:rPr>
              <a:pPr/>
              <a:t>35</a:t>
            </a:fld>
            <a:endParaRPr lang="th-TH">
              <a:solidFill>
                <a:prstClr val="black"/>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430F9D2A-C7CE-4AF0-A3E6-6776214FAEBB}" type="slidenum">
              <a:rPr lang="en-US">
                <a:solidFill>
                  <a:prstClr val="black"/>
                </a:solidFill>
              </a:rPr>
              <a:pPr/>
              <a:t>36</a:t>
            </a:fld>
            <a:endParaRPr lang="th-TH">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5C6C6922-5F04-45F7-B447-480BE4D53C9D}" type="slidenum">
              <a:rPr lang="en-US">
                <a:solidFill>
                  <a:prstClr val="black"/>
                </a:solidFill>
              </a:rPr>
              <a:pPr/>
              <a:t>37</a:t>
            </a:fld>
            <a:endParaRPr lang="th-TH">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678CE83B-4405-45B4-98D1-4C578A785863}" type="datetime1">
              <a:rPr lang="th-TH" smtClean="0"/>
              <a:pPr/>
              <a:t>02/09/57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281126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8D22474-0617-4F8E-8CEF-1B539F077ABD}" type="datetime1">
              <a:rPr lang="th-TH" smtClean="0"/>
              <a:pPr/>
              <a:t>02/09/57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85015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F10E7AD5-E491-4F0F-B73D-A5B0DFD98110}" type="datetime1">
              <a:rPr lang="th-TH" smtClean="0"/>
              <a:pPr/>
              <a:t>02/09/57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35745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1" descr="L:\Share Line 02 (Chemical)\สภาธุรกิจไทย-ชิลี\logo fina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171533"/>
            <a:ext cx="1152128"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619672" y="1251653"/>
            <a:ext cx="6696744" cy="0"/>
          </a:xfrm>
          <a:prstGeom prst="line">
            <a:avLst/>
          </a:prstGeom>
          <a:ln w="3810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2476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FA830B6A-310D-4F62-AEC6-3C79D589F856}" type="datetime1">
              <a:rPr lang="th-TH" smtClean="0"/>
              <a:pPr/>
              <a:t>02/09/57</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1912211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th-TH">
              <a:solidFill>
                <a:srgbClr val="ACCB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r>
              <a:rPr lang="en-US">
                <a:solidFill>
                  <a:srgbClr val="ACCBF9">
                    <a:shade val="90000"/>
                  </a:srgbClr>
                </a:solidFill>
              </a:rPr>
              <a:t>Enabling Prosperity: Moving Beyond the Middle Income TrapEnabling Prosperity: Moving Beyond the Middle Income Trap</a:t>
            </a:r>
            <a:endParaRPr lang="th-TH">
              <a:solidFill>
                <a:srgbClr val="ACCB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688EC717-1D2B-4575-8986-BA167DEF6947}" type="slidenum">
              <a:rPr lang="en-US">
                <a:solidFill>
                  <a:srgbClr val="ACCBF9">
                    <a:shade val="90000"/>
                  </a:srgbClr>
                </a:solidFill>
              </a:rPr>
              <a:pPr>
                <a:defRPr/>
              </a:pPr>
              <a:t>‹#›</a:t>
            </a:fld>
            <a:endParaRPr lang="th-TH">
              <a:solidFill>
                <a:srgbClr val="ACCB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33A1876-1381-49F8-8C53-CD75EE68AB18}"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th-TH">
              <a:solidFill>
                <a:srgbClr val="ACCB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ACCBF9">
                    <a:shade val="90000"/>
                  </a:srgbClr>
                </a:solidFill>
              </a:rPr>
              <a:t>Enabling Prosperity: Moving Beyond the Middle Income TrapEnabling Prosperity: Moving Beyond the Middle Income Trap</a:t>
            </a:r>
            <a:endParaRPr lang="th-TH">
              <a:solidFill>
                <a:srgbClr val="ACCB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FBC7ED85-5688-4DB5-BF89-BD7067D79690}" type="slidenum">
              <a:rPr lang="en-US">
                <a:solidFill>
                  <a:srgbClr val="ACCBF9">
                    <a:shade val="90000"/>
                  </a:srgbClr>
                </a:solidFill>
              </a:rPr>
              <a:pPr>
                <a:defRPr/>
              </a:pPr>
              <a:t>‹#›</a:t>
            </a:fld>
            <a:endParaRPr lang="th-TH">
              <a:solidFill>
                <a:srgbClr val="ACCB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78367F62-16A2-4178-8A50-901EE706ACB8}"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611D530-F122-4651-A0AF-A7D292AAC2F9}"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95B0FEA-1D3A-43CF-87FC-0112B65F285B}"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866F543-2F1D-4B7D-8376-AAB6132B9A9F}" type="datetime1">
              <a:rPr lang="th-TH" smtClean="0"/>
              <a:pPr/>
              <a:t>02/09/57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1599681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FA36E350-2A67-46BC-9BDC-B6960FAA8E92}"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D0A014E4-3EAF-4BDA-8F20-A596821862D1}"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ngsana New" pitchFamily="18" charset="-34"/>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ngsana New" pitchFamily="18" charset="-34"/>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4C74F02-B4E1-4604-9008-CA60CBFF2A45}"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912E2D67-66B5-4340-A8F1-37F1A7F93EA0}"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th-TH">
              <a:solidFill>
                <a:srgbClr val="242852">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42852">
                    <a:shade val="90000"/>
                  </a:srgbClr>
                </a:solidFill>
              </a:rPr>
              <a:t>Enabling Prosperity: Moving Beyond the Middle Income TrapEnabling Prosperity: Moving Beyond the Middle Income Trap</a:t>
            </a:r>
            <a:endParaRPr lang="th-TH">
              <a:solidFill>
                <a:srgbClr val="242852">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AC7D5EBE-EC2D-48BE-96C7-B3F312F15566}" type="slidenum">
              <a:rPr lang="en-US">
                <a:solidFill>
                  <a:srgbClr val="242852">
                    <a:shade val="90000"/>
                  </a:srgbClr>
                </a:solidFill>
              </a:rPr>
              <a:pPr>
                <a:defRPr/>
              </a:pPr>
              <a:t>‹#›</a:t>
            </a:fld>
            <a:endParaRPr lang="th-TH">
              <a:solidFill>
                <a:srgbClr val="242852">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FA326-6575-4830-BF80-F43D4043AA66}" type="datetime1">
              <a:rPr lang="th-TH" smtClean="0"/>
              <a:pPr/>
              <a:t>02/09/57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382719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F1C0F947-4135-4A94-A467-FCEECA15892A}" type="datetime1">
              <a:rPr lang="th-TH" smtClean="0"/>
              <a:pPr/>
              <a:t>02/09/57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316813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5AAD5798-81DE-499B-B4BD-413F077D1DED}" type="datetime1">
              <a:rPr lang="th-TH" smtClean="0"/>
              <a:pPr/>
              <a:t>02/09/57</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10089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364966D4-D540-421E-AE66-6C9804CC2592}" type="datetime1">
              <a:rPr lang="th-TH" smtClean="0"/>
              <a:pPr/>
              <a:t>02/09/57</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182558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0436E-5024-4C8D-B770-5D438F615260}" type="datetimeFigureOut">
              <a:rPr lang="th-TH" smtClean="0"/>
              <a:pPr/>
              <a:t>02/09/57</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FE489B5B-3AB4-4335-AC06-F04BA3C0728A}" type="slidenum">
              <a:rPr lang="th-TH" smtClean="0"/>
              <a:pPr/>
              <a:t>‹#›</a:t>
            </a:fld>
            <a:endParaRPr lang="th-TH"/>
          </a:p>
        </p:txBody>
      </p:sp>
      <p:pic>
        <p:nvPicPr>
          <p:cNvPr id="5" name="Picture 1" descr="L:\Share Line 02 (Chemical)\สภาธุรกิจไทย-ชิลี\logo fina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171533"/>
            <a:ext cx="1152128"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1619672" y="1251653"/>
            <a:ext cx="6696744" cy="0"/>
          </a:xfrm>
          <a:prstGeom prst="line">
            <a:avLst/>
          </a:prstGeom>
          <a:ln w="3810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34411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0D40B-FC56-4A5F-AA1F-FB5159406941}" type="datetime1">
              <a:rPr lang="th-TH" smtClean="0"/>
              <a:pPr/>
              <a:t>02/09/57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149676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36BA2-14A3-4D81-9E6B-3A1F5FB9F4DF}" type="datetime1">
              <a:rPr lang="th-TH" smtClean="0"/>
              <a:pPr/>
              <a:t>02/09/57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9D78E9-4D4D-4C48-88A0-77A248D92FFC}" type="slidenum">
              <a:rPr lang="th-TH" smtClean="0"/>
              <a:pPr/>
              <a:t>‹#›</a:t>
            </a:fld>
            <a:endParaRPr lang="th-TH"/>
          </a:p>
        </p:txBody>
      </p:sp>
    </p:spTree>
    <p:extLst>
      <p:ext uri="{BB962C8B-B14F-4D97-AF65-F5344CB8AC3E}">
        <p14:creationId xmlns:p14="http://schemas.microsoft.com/office/powerpoint/2010/main" val="299039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37E10-2CD2-4FFE-B1FC-BB2EAB755136}" type="datetime1">
              <a:rPr lang="th-TH" smtClean="0"/>
              <a:pPr/>
              <a:t>02/09/57</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D78E9-4D4D-4C48-88A0-77A248D92FFC}" type="slidenum">
              <a:rPr lang="th-TH" smtClean="0"/>
              <a:pPr/>
              <a:t>‹#›</a:t>
            </a:fld>
            <a:endParaRPr lang="th-TH"/>
          </a:p>
        </p:txBody>
      </p:sp>
    </p:spTree>
    <p:extLst>
      <p:ext uri="{BB962C8B-B14F-4D97-AF65-F5344CB8AC3E}">
        <p14:creationId xmlns:p14="http://schemas.microsoft.com/office/powerpoint/2010/main" val="22599082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5" r:id="rId12"/>
    <p:sldLayoutId id="2147483660"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ngsana New" pitchFamily="18" charset="-34"/>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ngsana New" pitchFamily="18" charset="-34"/>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defRPr>
            </a:lvl1pPr>
          </a:lstStyle>
          <a:p>
            <a:pPr fontAlgn="base">
              <a:spcBef>
                <a:spcPct val="0"/>
              </a:spcBef>
              <a:spcAft>
                <a:spcPct val="0"/>
              </a:spcAft>
              <a:defRPr/>
            </a:pPr>
            <a:endParaRPr lang="th-TH">
              <a:solidFill>
                <a:srgbClr val="242852">
                  <a:shade val="90000"/>
                </a:srgbClr>
              </a:solidFill>
              <a:cs typeface="Angsana New" pitchFamily="18" charset="-34"/>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defRPr>
            </a:lvl1pPr>
          </a:lstStyle>
          <a:p>
            <a:pPr fontAlgn="base">
              <a:spcBef>
                <a:spcPct val="0"/>
              </a:spcBef>
              <a:spcAft>
                <a:spcPct val="0"/>
              </a:spcAft>
              <a:defRPr/>
            </a:pPr>
            <a:r>
              <a:rPr lang="en-US">
                <a:solidFill>
                  <a:srgbClr val="242852">
                    <a:shade val="90000"/>
                  </a:srgbClr>
                </a:solidFill>
                <a:cs typeface="Angsana New" pitchFamily="18" charset="-34"/>
              </a:rPr>
              <a:t>Enabling Prosperity: Moving Beyond the Middle Income TrapEnabling Prosperity: Moving Beyond the Middle Income Trap</a:t>
            </a:r>
            <a:endParaRPr lang="th-TH">
              <a:solidFill>
                <a:srgbClr val="242852">
                  <a:shade val="90000"/>
                </a:srgbClr>
              </a:solidFill>
              <a:cs typeface="Angsana New" pitchFamily="18" charset="-34"/>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defRPr>
            </a:lvl1pPr>
          </a:lstStyle>
          <a:p>
            <a:pPr fontAlgn="base">
              <a:spcBef>
                <a:spcPct val="0"/>
              </a:spcBef>
              <a:spcAft>
                <a:spcPct val="0"/>
              </a:spcAft>
              <a:defRPr/>
            </a:pPr>
            <a:fld id="{22A4A3BD-A65E-4C99-8D72-7AF09C4984B8}" type="slidenum">
              <a:rPr lang="en-US">
                <a:solidFill>
                  <a:srgbClr val="242852">
                    <a:shade val="90000"/>
                  </a:srgbClr>
                </a:solidFill>
                <a:cs typeface="Angsana New" pitchFamily="18" charset="-34"/>
              </a:rPr>
              <a:pPr fontAlgn="base">
                <a:spcBef>
                  <a:spcPct val="0"/>
                </a:spcBef>
                <a:spcAft>
                  <a:spcPct val="0"/>
                </a:spcAft>
                <a:defRPr/>
              </a:pPr>
              <a:t>‹#›</a:t>
            </a:fld>
            <a:endParaRPr lang="th-TH">
              <a:solidFill>
                <a:srgbClr val="242852">
                  <a:shade val="90000"/>
                </a:srgbClr>
              </a:solidFill>
              <a:cs typeface="Angsana New" pitchFamily="18" charset="-34"/>
            </a:endParaRPr>
          </a:p>
        </p:txBody>
      </p:sp>
      <p:grpSp>
        <p:nvGrpSpPr>
          <p:cNvPr id="2"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prstClr val="black"/>
                </a:solidFill>
                <a:latin typeface="Arial" pitchFamily="34" charset="0"/>
                <a:cs typeface="Angsana New" pitchFamily="18" charset="-34"/>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prstClr val="black"/>
                </a:solidFill>
                <a:latin typeface="Arial" pitchFamily="34" charset="0"/>
                <a:cs typeface="Angsana New" pitchFamily="18" charset="-34"/>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Cordia New" pitchFamily="34" charset="-34"/>
        </a:defRPr>
      </a:lvl2pPr>
      <a:lvl3pPr algn="l" rtl="0" eaLnBrk="0" fontAlgn="base" hangingPunct="0">
        <a:spcBef>
          <a:spcPct val="0"/>
        </a:spcBef>
        <a:spcAft>
          <a:spcPct val="0"/>
        </a:spcAft>
        <a:defRPr sz="5000">
          <a:solidFill>
            <a:schemeClr val="tx2"/>
          </a:solidFill>
          <a:latin typeface="Calibri" pitchFamily="34" charset="0"/>
          <a:cs typeface="Cordia New" pitchFamily="34" charset="-34"/>
        </a:defRPr>
      </a:lvl3pPr>
      <a:lvl4pPr algn="l" rtl="0" eaLnBrk="0" fontAlgn="base" hangingPunct="0">
        <a:spcBef>
          <a:spcPct val="0"/>
        </a:spcBef>
        <a:spcAft>
          <a:spcPct val="0"/>
        </a:spcAft>
        <a:defRPr sz="5000">
          <a:solidFill>
            <a:schemeClr val="tx2"/>
          </a:solidFill>
          <a:latin typeface="Calibri" pitchFamily="34" charset="0"/>
          <a:cs typeface="Cordia New" pitchFamily="34" charset="-34"/>
        </a:defRPr>
      </a:lvl4pPr>
      <a:lvl5pPr algn="l" rtl="0" eaLnBrk="0" fontAlgn="base" hangingPunct="0">
        <a:spcBef>
          <a:spcPct val="0"/>
        </a:spcBef>
        <a:spcAft>
          <a:spcPct val="0"/>
        </a:spcAft>
        <a:defRPr sz="5000">
          <a:solidFill>
            <a:schemeClr val="tx2"/>
          </a:solidFill>
          <a:latin typeface="Calibri" pitchFamily="34" charset="0"/>
          <a:cs typeface="Cordia New" pitchFamily="34" charset="-34"/>
        </a:defRPr>
      </a:lvl5pPr>
      <a:lvl6pPr marL="457200" algn="l" rtl="0" fontAlgn="base">
        <a:spcBef>
          <a:spcPct val="0"/>
        </a:spcBef>
        <a:spcAft>
          <a:spcPct val="0"/>
        </a:spcAft>
        <a:defRPr sz="5000">
          <a:solidFill>
            <a:schemeClr val="tx2"/>
          </a:solidFill>
          <a:latin typeface="Calibri" pitchFamily="34" charset="0"/>
          <a:cs typeface="Cordia New" pitchFamily="34" charset="-34"/>
        </a:defRPr>
      </a:lvl6pPr>
      <a:lvl7pPr marL="914400" algn="l" rtl="0" fontAlgn="base">
        <a:spcBef>
          <a:spcPct val="0"/>
        </a:spcBef>
        <a:spcAft>
          <a:spcPct val="0"/>
        </a:spcAft>
        <a:defRPr sz="5000">
          <a:solidFill>
            <a:schemeClr val="tx2"/>
          </a:solidFill>
          <a:latin typeface="Calibri" pitchFamily="34" charset="0"/>
          <a:cs typeface="Cordia New" pitchFamily="34" charset="-34"/>
        </a:defRPr>
      </a:lvl7pPr>
      <a:lvl8pPr marL="1371600" algn="l" rtl="0" fontAlgn="base">
        <a:spcBef>
          <a:spcPct val="0"/>
        </a:spcBef>
        <a:spcAft>
          <a:spcPct val="0"/>
        </a:spcAft>
        <a:defRPr sz="5000">
          <a:solidFill>
            <a:schemeClr val="tx2"/>
          </a:solidFill>
          <a:latin typeface="Calibri" pitchFamily="34" charset="0"/>
          <a:cs typeface="Cordia New" pitchFamily="34" charset="-34"/>
        </a:defRPr>
      </a:lvl8pPr>
      <a:lvl9pPr marL="1828800" algn="l" rtl="0" fontAlgn="base">
        <a:spcBef>
          <a:spcPct val="0"/>
        </a:spcBef>
        <a:spcAft>
          <a:spcPct val="0"/>
        </a:spcAft>
        <a:defRPr sz="5000">
          <a:solidFill>
            <a:schemeClr val="tx2"/>
          </a:solidFill>
          <a:latin typeface="Calibri" pitchFamily="34" charset="0"/>
          <a:cs typeface="Cordia New" pitchFamily="34" charset="-34"/>
        </a:defRPr>
      </a:lvl9pPr>
    </p:titleStyle>
    <p:bodyStyle>
      <a:lvl1pPr marL="273050" indent="-273050" algn="l" rtl="0" eaLnBrk="0" fontAlgn="base" hangingPunct="0">
        <a:spcBef>
          <a:spcPct val="20000"/>
        </a:spcBef>
        <a:spcAft>
          <a:spcPct val="0"/>
        </a:spcAft>
        <a:buClr>
          <a:srgbClr val="7F8FA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7F8FA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4A66AC"/>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0.png"/><Relationship Id="rId7" Type="http://schemas.openxmlformats.org/officeDocument/2006/relationships/diagramQuickStyle" Target="../diagrams/quickStyle2.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Layout" Target="../diagrams/layout2.xml"/><Relationship Id="rId11" Type="http://schemas.openxmlformats.org/officeDocument/2006/relationships/image" Target="../media/image13.jpeg"/><Relationship Id="rId5" Type="http://schemas.openxmlformats.org/officeDocument/2006/relationships/diagramData" Target="../diagrams/data2.xml"/><Relationship Id="rId10" Type="http://schemas.openxmlformats.org/officeDocument/2006/relationships/image" Target="../media/image12.jpeg"/><Relationship Id="rId4" Type="http://schemas.openxmlformats.org/officeDocument/2006/relationships/image" Target="../media/image11.png"/><Relationship Id="rId9" Type="http://schemas.microsoft.com/office/2007/relationships/diagramDrawing" Target="../diagrams/drawing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060848"/>
            <a:ext cx="6336704" cy="3600400"/>
          </a:xfrm>
        </p:spPr>
        <p:txBody>
          <a:bodyPr>
            <a:noAutofit/>
          </a:bodyPr>
          <a:lstStyle/>
          <a:p>
            <a:r>
              <a:rPr lang="en-US" sz="2400" b="1" dirty="0" smtClean="0">
                <a:latin typeface="Tahoma" panose="020B0604030504040204" pitchFamily="34" charset="0"/>
                <a:ea typeface="Tahoma" panose="020B0604030504040204" pitchFamily="34" charset="0"/>
                <a:cs typeface="Tahoma" panose="020B0604030504040204" pitchFamily="34" charset="0"/>
              </a:rPr>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en-US" sz="2600" b="1" dirty="0" smtClean="0">
                <a:latin typeface="Tahoma" panose="020B0604030504040204" pitchFamily="34" charset="0"/>
                <a:ea typeface="Tahoma" panose="020B0604030504040204" pitchFamily="34" charset="0"/>
                <a:cs typeface="Tahoma" panose="020B0604030504040204" pitchFamily="34" charset="0"/>
              </a:rPr>
              <a:t>The 2</a:t>
            </a:r>
            <a:r>
              <a:rPr lang="en-US" sz="2600" b="1" baseline="30000" dirty="0" smtClean="0">
                <a:latin typeface="Tahoma" panose="020B0604030504040204" pitchFamily="34" charset="0"/>
                <a:ea typeface="Tahoma" panose="020B0604030504040204" pitchFamily="34" charset="0"/>
                <a:cs typeface="Tahoma" panose="020B0604030504040204" pitchFamily="34" charset="0"/>
              </a:rPr>
              <a:t>nd</a:t>
            </a:r>
            <a:r>
              <a:rPr lang="en-US" sz="2600" b="1" dirty="0" smtClean="0">
                <a:latin typeface="Tahoma" panose="020B0604030504040204" pitchFamily="34" charset="0"/>
                <a:ea typeface="Tahoma" panose="020B0604030504040204" pitchFamily="34" charset="0"/>
                <a:cs typeface="Tahoma" panose="020B0604030504040204" pitchFamily="34" charset="0"/>
              </a:rPr>
              <a:t> Meeting of </a:t>
            </a:r>
            <a:r>
              <a:rPr lang="en-US" sz="2400" b="1" dirty="0" smtClean="0">
                <a:latin typeface="Tahoma" panose="020B0604030504040204" pitchFamily="34" charset="0"/>
                <a:ea typeface="Tahoma" panose="020B0604030504040204" pitchFamily="34" charset="0"/>
                <a:cs typeface="Tahoma" panose="020B0604030504040204" pitchFamily="34" charset="0"/>
              </a:rPr>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en-US" sz="2600" b="1" dirty="0" smtClean="0">
                <a:latin typeface="Tahoma" panose="020B0604030504040204" pitchFamily="34" charset="0"/>
                <a:ea typeface="Tahoma" panose="020B0604030504040204" pitchFamily="34" charset="0"/>
                <a:cs typeface="Tahoma" panose="020B0604030504040204" pitchFamily="34" charset="0"/>
              </a:rPr>
              <a:t>The Thai-Chilean/Chilean-Thai </a:t>
            </a:r>
            <a:br>
              <a:rPr lang="en-US" sz="2600" b="1" dirty="0" smtClean="0">
                <a:latin typeface="Tahoma" panose="020B0604030504040204" pitchFamily="34" charset="0"/>
                <a:ea typeface="Tahoma" panose="020B0604030504040204" pitchFamily="34" charset="0"/>
                <a:cs typeface="Tahoma" panose="020B0604030504040204" pitchFamily="34" charset="0"/>
              </a:rPr>
            </a:br>
            <a:r>
              <a:rPr lang="en-US" sz="2600" b="1" dirty="0">
                <a:latin typeface="Tahoma" panose="020B0604030504040204" pitchFamily="34" charset="0"/>
                <a:ea typeface="Tahoma" panose="020B0604030504040204" pitchFamily="34" charset="0"/>
                <a:cs typeface="Tahoma" panose="020B0604030504040204" pitchFamily="34" charset="0"/>
              </a:rPr>
              <a:t>	</a:t>
            </a:r>
            <a:r>
              <a:rPr lang="en-US" sz="2600" b="1" dirty="0" smtClean="0">
                <a:latin typeface="Tahoma" panose="020B0604030504040204" pitchFamily="34" charset="0"/>
                <a:ea typeface="Tahoma" panose="020B0604030504040204" pitchFamily="34" charset="0"/>
                <a:cs typeface="Tahoma" panose="020B0604030504040204" pitchFamily="34" charset="0"/>
              </a:rPr>
              <a:t>	Joint Business Council</a:t>
            </a:r>
            <a:r>
              <a:rPr lang="en-US" sz="2400" dirty="0" smtClean="0">
                <a:latin typeface="Tahoma" panose="020B0604030504040204" pitchFamily="34" charset="0"/>
                <a:ea typeface="Tahoma" panose="020B0604030504040204" pitchFamily="34" charset="0"/>
                <a:cs typeface="Tahoma" panose="020B0604030504040204" pitchFamily="34" charset="0"/>
              </a:rPr>
              <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a:latin typeface="Tahoma" panose="020B0604030504040204" pitchFamily="34" charset="0"/>
                <a:ea typeface="Tahoma" panose="020B0604030504040204" pitchFamily="34" charset="0"/>
                <a:cs typeface="Tahoma" panose="020B0604030504040204" pitchFamily="34" charset="0"/>
              </a:rPr>
              <a:t/>
            </a:r>
            <a:br>
              <a:rPr lang="en-US" sz="24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August 19, 2014</a:t>
            </a:r>
            <a:br>
              <a:rPr lang="en-US" sz="2000" dirty="0" smtClean="0">
                <a:latin typeface="Tahoma" panose="020B0604030504040204" pitchFamily="34" charset="0"/>
                <a:ea typeface="Tahoma" panose="020B0604030504040204" pitchFamily="34" charset="0"/>
                <a:cs typeface="Tahoma" panose="020B0604030504040204" pitchFamily="34" charset="0"/>
              </a:rPr>
            </a:br>
            <a:r>
              <a:rPr lang="en-US" sz="2000" dirty="0" smtClean="0">
                <a:latin typeface="Tahoma" panose="020B0604030504040204" pitchFamily="34" charset="0"/>
                <a:ea typeface="Tahoma" panose="020B0604030504040204" pitchFamily="34" charset="0"/>
                <a:cs typeface="Tahoma" panose="020B0604030504040204" pitchFamily="34" charset="0"/>
              </a:rPr>
              <a:t>	Four Seasons Hotel, Bangkok</a:t>
            </a:r>
            <a:endParaRPr lang="th-TH" sz="20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fld id="{BF9D78E9-4D4D-4C48-88A0-77A248D92FFC}" type="slidenum">
              <a:rPr lang="th-TH" smtClean="0"/>
              <a:pPr/>
              <a:t>1</a:t>
            </a:fld>
            <a:endParaRPr lang="th-TH" dirty="0"/>
          </a:p>
        </p:txBody>
      </p:sp>
      <p:pic>
        <p:nvPicPr>
          <p:cNvPr id="1026" name="Picture 1" descr="L:\Share Line 02 (Chemical)\สภาธุรกิจไทย-ชิลี\logo fin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404663"/>
            <a:ext cx="1609526" cy="163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388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10</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6" name="Rectangle 5"/>
          <p:cNvSpPr/>
          <p:nvPr/>
        </p:nvSpPr>
        <p:spPr>
          <a:xfrm>
            <a:off x="1115616" y="1455162"/>
            <a:ext cx="6336704" cy="3539430"/>
          </a:xfrm>
          <a:prstGeom prst="rect">
            <a:avLst/>
          </a:prstGeom>
        </p:spPr>
        <p:txBody>
          <a:bodyPr wrap="square">
            <a:spAutoFit/>
          </a:bodyPr>
          <a:lstStyle/>
          <a:p>
            <a:r>
              <a:rPr lang="en-US" sz="1600" b="1" dirty="0"/>
              <a:t> </a:t>
            </a:r>
            <a:endParaRPr lang="en-US" sz="1600" dirty="0"/>
          </a:p>
          <a:p>
            <a:pPr lvl="0"/>
            <a:r>
              <a:rPr lang="en-US" sz="1600" b="1" dirty="0" smtClean="0"/>
              <a:t>5) </a:t>
            </a:r>
            <a:r>
              <a:rPr lang="en-US" sz="1600" b="1" dirty="0" err="1" smtClean="0"/>
              <a:t>Mr.Pedro</a:t>
            </a:r>
            <a:r>
              <a:rPr lang="en-US" sz="1600" b="1" dirty="0" smtClean="0"/>
              <a:t> </a:t>
            </a:r>
            <a:r>
              <a:rPr lang="en-US" sz="1600" b="1" dirty="0"/>
              <a:t>Reus</a:t>
            </a:r>
            <a:endParaRPr lang="en-US" sz="1600" dirty="0"/>
          </a:p>
          <a:p>
            <a:r>
              <a:rPr lang="en-US" sz="1600" b="1" dirty="0"/>
              <a:t>Lawyer</a:t>
            </a:r>
            <a:endParaRPr lang="en-US" sz="1600" dirty="0"/>
          </a:p>
          <a:p>
            <a:r>
              <a:rPr lang="en-US" sz="1600" b="1" dirty="0"/>
              <a:t>International Manager at the Federation of Chilean Industry</a:t>
            </a:r>
            <a:endParaRPr lang="en-US" sz="1600" dirty="0"/>
          </a:p>
          <a:p>
            <a:r>
              <a:rPr lang="en-US" sz="1600" b="1" dirty="0"/>
              <a:t>Member of the Business Committee Chile-Japan ; Chile-</a:t>
            </a:r>
            <a:r>
              <a:rPr lang="en-US" sz="1600" b="1" dirty="0" err="1"/>
              <a:t>Corea</a:t>
            </a:r>
            <a:r>
              <a:rPr lang="en-US" sz="1600" b="1" dirty="0"/>
              <a:t> ;</a:t>
            </a:r>
            <a:endParaRPr lang="en-US" sz="1600" dirty="0"/>
          </a:p>
          <a:p>
            <a:r>
              <a:rPr lang="en-US" sz="1600" b="1" dirty="0"/>
              <a:t>Chile-China ; Chile-</a:t>
            </a:r>
            <a:r>
              <a:rPr lang="en-US" sz="1600" b="1" dirty="0" err="1"/>
              <a:t>Perú</a:t>
            </a:r>
            <a:r>
              <a:rPr lang="en-US" sz="1600" b="1" dirty="0"/>
              <a:t> ; Chile-</a:t>
            </a:r>
            <a:r>
              <a:rPr lang="en-US" sz="1600" b="1" dirty="0" err="1"/>
              <a:t>Brasil</a:t>
            </a:r>
            <a:endParaRPr lang="en-US" sz="1600" dirty="0"/>
          </a:p>
          <a:p>
            <a:r>
              <a:rPr lang="en-US" sz="1600" b="1" dirty="0"/>
              <a:t>Business : </a:t>
            </a:r>
            <a:r>
              <a:rPr lang="en-US" sz="1600" b="1" i="1" dirty="0">
                <a:solidFill>
                  <a:schemeClr val="tx2"/>
                </a:solidFill>
              </a:rPr>
              <a:t>Promote the development of business between Chilean businessmen and their  counterparts in different countries</a:t>
            </a:r>
            <a:r>
              <a:rPr lang="en-US" sz="1600" b="1" i="1" dirty="0" smtClean="0">
                <a:solidFill>
                  <a:schemeClr val="tx2"/>
                </a:solidFill>
              </a:rPr>
              <a:t>.</a:t>
            </a:r>
          </a:p>
          <a:p>
            <a:endParaRPr lang="en-US" sz="1600" b="1" dirty="0" smtClean="0"/>
          </a:p>
          <a:p>
            <a:r>
              <a:rPr lang="en-US" sz="1600" b="1" u="sng" dirty="0" smtClean="0"/>
              <a:t>Chilean Delegate residence in Bangkok</a:t>
            </a:r>
            <a:endParaRPr lang="en-US" sz="1600" b="1" u="sng" dirty="0"/>
          </a:p>
          <a:p>
            <a:r>
              <a:rPr lang="en-US" sz="1600" b="1" dirty="0" smtClean="0"/>
              <a:t>6) Mr. Jaime Rivera</a:t>
            </a:r>
          </a:p>
          <a:p>
            <a:r>
              <a:rPr lang="en-US" sz="1600" b="1" dirty="0" smtClean="0"/>
              <a:t>Trade Commissioner &amp; Coordinator of ASEAN Markets</a:t>
            </a:r>
          </a:p>
          <a:p>
            <a:r>
              <a:rPr lang="en-US" sz="1600" b="1" dirty="0" smtClean="0"/>
              <a:t>Trade Commission of Chile in Bangkok,</a:t>
            </a:r>
          </a:p>
          <a:p>
            <a:r>
              <a:rPr lang="en-US" sz="1600" b="1" dirty="0" smtClean="0"/>
              <a:t>Embassy of Chile</a:t>
            </a:r>
            <a:endParaRPr lang="en-US" sz="1600" dirty="0"/>
          </a:p>
        </p:txBody>
      </p:sp>
    </p:spTree>
    <p:extLst>
      <p:ext uri="{BB962C8B-B14F-4D97-AF65-F5344CB8AC3E}">
        <p14:creationId xmlns:p14="http://schemas.microsoft.com/office/powerpoint/2010/main" val="1981910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11</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4" name="Rectangle 3"/>
          <p:cNvSpPr/>
          <p:nvPr/>
        </p:nvSpPr>
        <p:spPr>
          <a:xfrm>
            <a:off x="395536" y="1514976"/>
            <a:ext cx="4320480" cy="3570208"/>
          </a:xfrm>
          <a:prstGeom prst="rect">
            <a:avLst/>
          </a:prstGeom>
        </p:spPr>
        <p:txBody>
          <a:bodyPr wrap="square">
            <a:spAutoFit/>
          </a:bodyPr>
          <a:lstStyle/>
          <a:p>
            <a:r>
              <a:rPr lang="en-US" sz="1800" b="1" u="sng" dirty="0"/>
              <a:t>Thai Delegates </a:t>
            </a:r>
            <a:r>
              <a:rPr lang="en-US" sz="1600" b="1" dirty="0" smtClean="0"/>
              <a:t>:</a:t>
            </a:r>
          </a:p>
          <a:p>
            <a:endParaRPr lang="en-US" sz="1600" dirty="0"/>
          </a:p>
          <a:p>
            <a:pPr lvl="0"/>
            <a:r>
              <a:rPr lang="en-US" sz="1600" b="1" dirty="0" smtClean="0"/>
              <a:t>1) Mr</a:t>
            </a:r>
            <a:r>
              <a:rPr lang="en-US" sz="1600" b="1" dirty="0"/>
              <a:t>. </a:t>
            </a:r>
            <a:r>
              <a:rPr lang="en-US" sz="1600" b="1" dirty="0" err="1"/>
              <a:t>Boonchuay</a:t>
            </a:r>
            <a:r>
              <a:rPr lang="en-US" sz="1600" b="1" dirty="0"/>
              <a:t> </a:t>
            </a:r>
            <a:r>
              <a:rPr lang="en-US" sz="1600" b="1" dirty="0" err="1"/>
              <a:t>Chansatabutr</a:t>
            </a:r>
            <a:endParaRPr lang="en-US" sz="1600" dirty="0"/>
          </a:p>
          <a:p>
            <a:r>
              <a:rPr lang="en-US" sz="1600" b="1" dirty="0"/>
              <a:t>Country C.F.O.</a:t>
            </a:r>
            <a:endParaRPr lang="en-US" sz="1600" dirty="0"/>
          </a:p>
          <a:p>
            <a:r>
              <a:rPr lang="en-US" sz="1600" b="1" i="1" dirty="0" err="1">
                <a:solidFill>
                  <a:schemeClr val="tx2"/>
                </a:solidFill>
              </a:rPr>
              <a:t>Magotteaux</a:t>
            </a:r>
            <a:r>
              <a:rPr lang="en-US" sz="1600" b="1" i="1" dirty="0">
                <a:solidFill>
                  <a:schemeClr val="tx2"/>
                </a:solidFill>
              </a:rPr>
              <a:t> Co., Ltd.</a:t>
            </a:r>
            <a:endParaRPr lang="en-US" sz="1600" i="1" dirty="0">
              <a:solidFill>
                <a:schemeClr val="tx2"/>
              </a:solidFill>
            </a:endParaRPr>
          </a:p>
          <a:p>
            <a:r>
              <a:rPr lang="en-US" sz="1600" b="1" dirty="0"/>
              <a:t>Business : </a:t>
            </a:r>
            <a:r>
              <a:rPr lang="en-US" sz="1600" b="1" i="1" dirty="0">
                <a:solidFill>
                  <a:schemeClr val="tx2"/>
                </a:solidFill>
              </a:rPr>
              <a:t>Grinding media for mining and cement industry</a:t>
            </a:r>
          </a:p>
          <a:p>
            <a:r>
              <a:rPr lang="en-US" sz="1600" b="1" dirty="0"/>
              <a:t> </a:t>
            </a:r>
            <a:endParaRPr lang="en-US" sz="1600" dirty="0"/>
          </a:p>
          <a:p>
            <a:pPr lvl="0"/>
            <a:r>
              <a:rPr lang="en-US" sz="1600" b="1" dirty="0" smtClean="0"/>
              <a:t>2) Dr</a:t>
            </a:r>
            <a:r>
              <a:rPr lang="en-US" sz="1600" b="1" dirty="0"/>
              <a:t>. </a:t>
            </a:r>
            <a:r>
              <a:rPr lang="en-US" sz="1600" b="1" dirty="0" err="1"/>
              <a:t>Luckchai</a:t>
            </a:r>
            <a:r>
              <a:rPr lang="en-US" sz="1600" b="1" dirty="0"/>
              <a:t> </a:t>
            </a:r>
            <a:r>
              <a:rPr lang="en-US" sz="1600" b="1" dirty="0" err="1"/>
              <a:t>Kittipol</a:t>
            </a:r>
            <a:endParaRPr lang="en-US" sz="1600" dirty="0"/>
          </a:p>
          <a:p>
            <a:r>
              <a:rPr lang="en-US" sz="1600" b="1" dirty="0"/>
              <a:t>Chief Executive Officer</a:t>
            </a:r>
            <a:endParaRPr lang="en-US" sz="1600" dirty="0"/>
          </a:p>
          <a:p>
            <a:r>
              <a:rPr lang="en-US" sz="1600" b="1" i="1" dirty="0">
                <a:solidFill>
                  <a:schemeClr val="tx2"/>
                </a:solidFill>
              </a:rPr>
              <a:t>Thai Hua Rubber </a:t>
            </a:r>
            <a:r>
              <a:rPr lang="en-US" sz="1600" b="1" i="1" dirty="0" smtClean="0">
                <a:solidFill>
                  <a:schemeClr val="tx2"/>
                </a:solidFill>
              </a:rPr>
              <a:t>PCL.</a:t>
            </a:r>
            <a:endParaRPr lang="en-US" sz="1600" i="1" dirty="0">
              <a:solidFill>
                <a:schemeClr val="tx2"/>
              </a:solidFill>
            </a:endParaRPr>
          </a:p>
          <a:p>
            <a:r>
              <a:rPr lang="en-US" sz="1600" b="1" dirty="0"/>
              <a:t>Business :  </a:t>
            </a:r>
            <a:r>
              <a:rPr lang="en-US" sz="1600" b="1" i="1" dirty="0">
                <a:solidFill>
                  <a:schemeClr val="tx2"/>
                </a:solidFill>
              </a:rPr>
              <a:t>Manufacturer and exporter of natural rubber</a:t>
            </a:r>
            <a:endParaRPr lang="en-US" sz="1600" i="1" dirty="0">
              <a:solidFill>
                <a:schemeClr val="tx2"/>
              </a:solidFill>
            </a:endParaRPr>
          </a:p>
          <a:p>
            <a:r>
              <a:rPr lang="en-US" sz="1600" b="1" dirty="0"/>
              <a:t> </a:t>
            </a:r>
            <a:endParaRPr lang="en-US" sz="1600" dirty="0"/>
          </a:p>
        </p:txBody>
      </p:sp>
      <p:sp>
        <p:nvSpPr>
          <p:cNvPr id="5" name="Rectangle 4"/>
          <p:cNvSpPr/>
          <p:nvPr/>
        </p:nvSpPr>
        <p:spPr>
          <a:xfrm>
            <a:off x="4716016" y="1966188"/>
            <a:ext cx="4320480" cy="3046988"/>
          </a:xfrm>
          <a:prstGeom prst="rect">
            <a:avLst/>
          </a:prstGeom>
        </p:spPr>
        <p:txBody>
          <a:bodyPr wrap="square">
            <a:spAutoFit/>
          </a:bodyPr>
          <a:lstStyle/>
          <a:p>
            <a:pPr lvl="0"/>
            <a:r>
              <a:rPr lang="en-US" sz="1600" b="1" dirty="0" smtClean="0"/>
              <a:t>3) Mr</a:t>
            </a:r>
            <a:r>
              <a:rPr lang="en-US" sz="1600" b="1" dirty="0"/>
              <a:t>. Ramesh </a:t>
            </a:r>
            <a:r>
              <a:rPr lang="en-US" sz="1600" b="1" dirty="0" err="1"/>
              <a:t>Narsinghpura</a:t>
            </a:r>
            <a:endParaRPr lang="en-US" sz="1600" dirty="0"/>
          </a:p>
          <a:p>
            <a:r>
              <a:rPr lang="en-US" sz="1600" b="1" dirty="0"/>
              <a:t>Chief Operating Officer (Corporate Affair)</a:t>
            </a:r>
            <a:endParaRPr lang="en-US" sz="1600" dirty="0"/>
          </a:p>
          <a:p>
            <a:r>
              <a:rPr lang="en-US" sz="1600" b="1" i="1" dirty="0">
                <a:solidFill>
                  <a:schemeClr val="tx2"/>
                </a:solidFill>
              </a:rPr>
              <a:t>Indorama Venture Public Company Limited</a:t>
            </a:r>
            <a:endParaRPr lang="en-US" sz="1600" i="1" dirty="0">
              <a:solidFill>
                <a:schemeClr val="tx2"/>
              </a:solidFill>
            </a:endParaRPr>
          </a:p>
          <a:p>
            <a:r>
              <a:rPr lang="en-US" sz="1600" b="1" dirty="0"/>
              <a:t>Business : </a:t>
            </a:r>
            <a:r>
              <a:rPr lang="en-US" sz="1600" b="1" i="1" dirty="0">
                <a:solidFill>
                  <a:schemeClr val="tx2"/>
                </a:solidFill>
              </a:rPr>
              <a:t>Polyester chain business consists of three key verticals - Feedstock, PET and Polyester.</a:t>
            </a:r>
            <a:endParaRPr lang="en-US" sz="1600" i="1" dirty="0">
              <a:solidFill>
                <a:schemeClr val="tx2"/>
              </a:solidFill>
            </a:endParaRPr>
          </a:p>
          <a:p>
            <a:r>
              <a:rPr lang="en-US" sz="1600" b="1" dirty="0"/>
              <a:t> </a:t>
            </a:r>
            <a:endParaRPr lang="en-US" sz="1600" dirty="0"/>
          </a:p>
          <a:p>
            <a:pPr lvl="0"/>
            <a:r>
              <a:rPr lang="en-US" sz="1600" b="1" dirty="0" smtClean="0"/>
              <a:t>4) Ms</a:t>
            </a:r>
            <a:r>
              <a:rPr lang="en-US" sz="1600" b="1" dirty="0"/>
              <a:t>. </a:t>
            </a:r>
            <a:r>
              <a:rPr lang="en-US" sz="1600" b="1" dirty="0" err="1"/>
              <a:t>Maliwan</a:t>
            </a:r>
            <a:r>
              <a:rPr lang="en-US" sz="1600" b="1" dirty="0"/>
              <a:t> </a:t>
            </a:r>
            <a:r>
              <a:rPr lang="en-US" sz="1600" b="1" dirty="0" err="1"/>
              <a:t>Wanakornkul</a:t>
            </a:r>
            <a:endParaRPr lang="en-US" sz="1600" dirty="0"/>
          </a:p>
          <a:p>
            <a:r>
              <a:rPr lang="en-US" sz="1600" b="1" dirty="0"/>
              <a:t>Managing Director</a:t>
            </a:r>
            <a:endParaRPr lang="en-US" sz="1600" dirty="0"/>
          </a:p>
          <a:p>
            <a:r>
              <a:rPr lang="en-US" sz="1600" b="1" i="1" dirty="0">
                <a:solidFill>
                  <a:schemeClr val="tx2"/>
                </a:solidFill>
              </a:rPr>
              <a:t>Inter Focus (Thailand) Co., Ltd</a:t>
            </a:r>
            <a:endParaRPr lang="en-US" sz="1600" i="1" dirty="0">
              <a:solidFill>
                <a:schemeClr val="tx2"/>
              </a:solidFill>
            </a:endParaRPr>
          </a:p>
          <a:p>
            <a:r>
              <a:rPr lang="en-US" sz="1600" b="1" dirty="0"/>
              <a:t>Business : </a:t>
            </a:r>
            <a:r>
              <a:rPr lang="en-US" sz="1600" b="1" i="1" dirty="0">
                <a:solidFill>
                  <a:schemeClr val="tx2"/>
                </a:solidFill>
              </a:rPr>
              <a:t>Bio juice, Health Products</a:t>
            </a:r>
            <a:endParaRPr lang="en-US" sz="1600" i="1" dirty="0">
              <a:solidFill>
                <a:schemeClr val="tx2"/>
              </a:solidFill>
            </a:endParaRPr>
          </a:p>
          <a:p>
            <a:endParaRPr lang="en-US" sz="1600" dirty="0"/>
          </a:p>
        </p:txBody>
      </p:sp>
    </p:spTree>
    <p:extLst>
      <p:ext uri="{BB962C8B-B14F-4D97-AF65-F5344CB8AC3E}">
        <p14:creationId xmlns:p14="http://schemas.microsoft.com/office/powerpoint/2010/main" val="3430330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12</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4" name="Rectangle 3"/>
          <p:cNvSpPr/>
          <p:nvPr/>
        </p:nvSpPr>
        <p:spPr>
          <a:xfrm>
            <a:off x="936104" y="1484784"/>
            <a:ext cx="3563888" cy="5016758"/>
          </a:xfrm>
          <a:prstGeom prst="rect">
            <a:avLst/>
          </a:prstGeom>
        </p:spPr>
        <p:txBody>
          <a:bodyPr wrap="square">
            <a:spAutoFit/>
          </a:bodyPr>
          <a:lstStyle/>
          <a:p>
            <a:pPr lvl="0"/>
            <a:r>
              <a:rPr lang="en-US" sz="1600" b="1" dirty="0" smtClean="0"/>
              <a:t>5) Ms</a:t>
            </a:r>
            <a:r>
              <a:rPr lang="en-US" sz="1600" b="1" dirty="0"/>
              <a:t>. </a:t>
            </a:r>
            <a:r>
              <a:rPr lang="en-US" sz="1600" b="1" dirty="0" err="1"/>
              <a:t>Nuda</a:t>
            </a:r>
            <a:r>
              <a:rPr lang="en-US" sz="1600" b="1" dirty="0"/>
              <a:t> </a:t>
            </a:r>
            <a:r>
              <a:rPr lang="en-US" sz="1600" b="1" dirty="0" err="1"/>
              <a:t>Teerakathiti</a:t>
            </a:r>
            <a:endParaRPr lang="en-US" sz="1600" dirty="0"/>
          </a:p>
          <a:p>
            <a:r>
              <a:rPr lang="en-US" sz="1600" b="1" dirty="0"/>
              <a:t>Marketing Division Manager</a:t>
            </a:r>
            <a:endParaRPr lang="en-US" sz="1600" dirty="0"/>
          </a:p>
          <a:p>
            <a:r>
              <a:rPr lang="en-US" sz="1600" b="1" i="1" dirty="0">
                <a:solidFill>
                  <a:schemeClr val="tx2"/>
                </a:solidFill>
              </a:rPr>
              <a:t>Sea Value </a:t>
            </a:r>
            <a:r>
              <a:rPr lang="en-US" sz="1600" b="1" i="1" dirty="0" smtClean="0">
                <a:solidFill>
                  <a:schemeClr val="tx2"/>
                </a:solidFill>
              </a:rPr>
              <a:t>PCL.</a:t>
            </a:r>
            <a:endParaRPr lang="en-US" sz="1600" i="1" dirty="0">
              <a:solidFill>
                <a:schemeClr val="tx2"/>
              </a:solidFill>
            </a:endParaRPr>
          </a:p>
          <a:p>
            <a:r>
              <a:rPr lang="en-US" sz="1600" b="1" dirty="0"/>
              <a:t>Business : </a:t>
            </a:r>
            <a:r>
              <a:rPr lang="en-US" sz="1600" b="1" i="1" dirty="0" smtClean="0">
                <a:solidFill>
                  <a:schemeClr val="tx2"/>
                </a:solidFill>
              </a:rPr>
              <a:t>Agro-business</a:t>
            </a:r>
          </a:p>
          <a:p>
            <a:endParaRPr lang="en-US" sz="1600" b="1" dirty="0"/>
          </a:p>
          <a:p>
            <a:pPr lvl="0"/>
            <a:r>
              <a:rPr lang="en-US" sz="1600" b="1" dirty="0" smtClean="0"/>
              <a:t>6) Ms</a:t>
            </a:r>
            <a:r>
              <a:rPr lang="en-US" sz="1600" b="1" dirty="0"/>
              <a:t>. Nina </a:t>
            </a:r>
            <a:r>
              <a:rPr lang="en-US" sz="1600" b="1" dirty="0" err="1"/>
              <a:t>Techasith</a:t>
            </a:r>
            <a:endParaRPr lang="en-US" sz="1600" dirty="0"/>
          </a:p>
          <a:p>
            <a:r>
              <a:rPr lang="en-US" sz="1600" b="1" dirty="0"/>
              <a:t>Business Development Director</a:t>
            </a:r>
            <a:endParaRPr lang="en-US" sz="1600" dirty="0"/>
          </a:p>
          <a:p>
            <a:r>
              <a:rPr lang="en-US" sz="1600" b="1" i="1" dirty="0">
                <a:solidFill>
                  <a:schemeClr val="tx2"/>
                </a:solidFill>
              </a:rPr>
              <a:t>King Pac Industrial Co., Ltd.</a:t>
            </a:r>
            <a:endParaRPr lang="en-US" sz="1600" i="1" dirty="0">
              <a:solidFill>
                <a:schemeClr val="tx2"/>
              </a:solidFill>
            </a:endParaRPr>
          </a:p>
          <a:p>
            <a:r>
              <a:rPr lang="en-US" sz="1600" b="1" dirty="0"/>
              <a:t>Business : </a:t>
            </a:r>
            <a:r>
              <a:rPr lang="en-US" sz="1600" b="1" i="1" dirty="0">
                <a:solidFill>
                  <a:schemeClr val="tx2"/>
                </a:solidFill>
              </a:rPr>
              <a:t>Plastic Packaging</a:t>
            </a:r>
            <a:endParaRPr lang="en-US" sz="1600" i="1" dirty="0">
              <a:solidFill>
                <a:schemeClr val="tx2"/>
              </a:solidFill>
            </a:endParaRPr>
          </a:p>
          <a:p>
            <a:r>
              <a:rPr lang="en-US" sz="1600" b="1" dirty="0"/>
              <a:t> </a:t>
            </a:r>
            <a:endParaRPr lang="en-US" sz="1600" dirty="0"/>
          </a:p>
          <a:p>
            <a:pPr lvl="0"/>
            <a:r>
              <a:rPr lang="en-US" sz="1600" b="1" dirty="0" smtClean="0"/>
              <a:t>7) Mr</a:t>
            </a:r>
            <a:r>
              <a:rPr lang="en-US" sz="1600" b="1" dirty="0"/>
              <a:t>. Kriskorn Chindaprasert</a:t>
            </a:r>
            <a:endParaRPr lang="en-US" sz="1600" dirty="0"/>
          </a:p>
          <a:p>
            <a:r>
              <a:rPr lang="en-US" sz="1600" b="1" dirty="0"/>
              <a:t>Marketing Executive</a:t>
            </a:r>
            <a:endParaRPr lang="en-US" sz="1600" dirty="0"/>
          </a:p>
          <a:p>
            <a:r>
              <a:rPr lang="en-US" sz="1600" b="1" i="1" dirty="0">
                <a:solidFill>
                  <a:schemeClr val="tx2"/>
                </a:solidFill>
              </a:rPr>
              <a:t>SCG Trading Co., Ltd.</a:t>
            </a:r>
            <a:endParaRPr lang="en-US" sz="1600" i="1" dirty="0">
              <a:solidFill>
                <a:schemeClr val="tx2"/>
              </a:solidFill>
            </a:endParaRPr>
          </a:p>
          <a:p>
            <a:r>
              <a:rPr lang="en-US" sz="1600" b="1" dirty="0"/>
              <a:t>Business : </a:t>
            </a:r>
            <a:r>
              <a:rPr lang="en-US" sz="1600" b="1" i="1" dirty="0">
                <a:solidFill>
                  <a:schemeClr val="tx2"/>
                </a:solidFill>
              </a:rPr>
              <a:t>International Trading </a:t>
            </a:r>
            <a:endParaRPr lang="en-US" sz="1600" i="1" dirty="0">
              <a:solidFill>
                <a:schemeClr val="tx2"/>
              </a:solidFill>
            </a:endParaRPr>
          </a:p>
          <a:p>
            <a:r>
              <a:rPr lang="en-US" sz="1600" b="1" dirty="0"/>
              <a:t> </a:t>
            </a:r>
            <a:endParaRPr lang="en-US" sz="1600" dirty="0"/>
          </a:p>
          <a:p>
            <a:pPr lvl="0"/>
            <a:r>
              <a:rPr lang="en-US" sz="1600" b="1" dirty="0" smtClean="0"/>
              <a:t>8) </a:t>
            </a:r>
            <a:r>
              <a:rPr lang="en-US" sz="1600" b="1" dirty="0" err="1" smtClean="0"/>
              <a:t>Mr.Thaweewat</a:t>
            </a:r>
            <a:r>
              <a:rPr lang="en-US" sz="1600" b="1" dirty="0" smtClean="0"/>
              <a:t> </a:t>
            </a:r>
            <a:r>
              <a:rPr lang="en-US" sz="1600" b="1" dirty="0" err="1"/>
              <a:t>Nuntiruj</a:t>
            </a:r>
            <a:endParaRPr lang="en-US" sz="1600" dirty="0"/>
          </a:p>
          <a:p>
            <a:r>
              <a:rPr lang="en-US" sz="1600" b="1" dirty="0"/>
              <a:t>Managing Director</a:t>
            </a:r>
            <a:endParaRPr lang="en-US" sz="1600" dirty="0"/>
          </a:p>
          <a:p>
            <a:r>
              <a:rPr lang="es-ES" sz="1600" b="1" i="1" dirty="0">
                <a:solidFill>
                  <a:schemeClr val="tx2"/>
                </a:solidFill>
              </a:rPr>
              <a:t>Thai </a:t>
            </a:r>
            <a:r>
              <a:rPr lang="es-ES" sz="1600" b="1" i="1" dirty="0" err="1">
                <a:solidFill>
                  <a:schemeClr val="tx2"/>
                </a:solidFill>
              </a:rPr>
              <a:t>Trafo</a:t>
            </a:r>
            <a:r>
              <a:rPr lang="es-ES" sz="1600" b="1" i="1" dirty="0">
                <a:solidFill>
                  <a:schemeClr val="tx2"/>
                </a:solidFill>
              </a:rPr>
              <a:t> </a:t>
            </a:r>
            <a:r>
              <a:rPr lang="es-ES" sz="1600" b="1" i="1" dirty="0" err="1">
                <a:solidFill>
                  <a:schemeClr val="tx2"/>
                </a:solidFill>
              </a:rPr>
              <a:t>Manufacturing</a:t>
            </a:r>
            <a:r>
              <a:rPr lang="es-ES" sz="1600" b="1" i="1" dirty="0">
                <a:solidFill>
                  <a:schemeClr val="tx2"/>
                </a:solidFill>
              </a:rPr>
              <a:t> Co., Ltd.</a:t>
            </a:r>
            <a:endParaRPr lang="en-US" sz="1600" i="1" dirty="0">
              <a:solidFill>
                <a:schemeClr val="tx2"/>
              </a:solidFill>
            </a:endParaRPr>
          </a:p>
          <a:p>
            <a:r>
              <a:rPr lang="en-US" sz="1600" b="1" dirty="0"/>
              <a:t>Business : </a:t>
            </a:r>
            <a:r>
              <a:rPr lang="en-US" sz="1600" b="1" i="1" dirty="0">
                <a:solidFill>
                  <a:schemeClr val="tx2"/>
                </a:solidFill>
              </a:rPr>
              <a:t>Transformer production</a:t>
            </a:r>
            <a:endParaRPr lang="en-US" sz="1600" i="1" dirty="0">
              <a:solidFill>
                <a:schemeClr val="tx2"/>
              </a:solidFill>
            </a:endParaRPr>
          </a:p>
          <a:p>
            <a:endParaRPr lang="en-US" sz="1600" dirty="0"/>
          </a:p>
        </p:txBody>
      </p:sp>
      <p:sp>
        <p:nvSpPr>
          <p:cNvPr id="5" name="Rectangle 4"/>
          <p:cNvSpPr/>
          <p:nvPr/>
        </p:nvSpPr>
        <p:spPr>
          <a:xfrm>
            <a:off x="4832296" y="1473746"/>
            <a:ext cx="4204200" cy="3785652"/>
          </a:xfrm>
          <a:prstGeom prst="rect">
            <a:avLst/>
          </a:prstGeom>
        </p:spPr>
        <p:txBody>
          <a:bodyPr wrap="square">
            <a:spAutoFit/>
          </a:bodyPr>
          <a:lstStyle/>
          <a:p>
            <a:pPr lvl="0"/>
            <a:r>
              <a:rPr lang="en-US" sz="1600" b="1" dirty="0" smtClean="0"/>
              <a:t>9) Mr</a:t>
            </a:r>
            <a:r>
              <a:rPr lang="en-US" sz="1600" b="1" dirty="0"/>
              <a:t>. </a:t>
            </a:r>
            <a:r>
              <a:rPr lang="en-US" sz="1600" b="1" dirty="0" err="1"/>
              <a:t>Nuttawat</a:t>
            </a:r>
            <a:r>
              <a:rPr lang="en-US" sz="1600" b="1" dirty="0"/>
              <a:t> </a:t>
            </a:r>
            <a:r>
              <a:rPr lang="en-US" sz="1600" b="1" dirty="0" err="1"/>
              <a:t>Ittiphakorn</a:t>
            </a:r>
            <a:endParaRPr lang="en-US" sz="1600" dirty="0"/>
          </a:p>
          <a:p>
            <a:r>
              <a:rPr lang="en-US" sz="1600" b="1" dirty="0"/>
              <a:t>Executive Director</a:t>
            </a:r>
            <a:endParaRPr lang="en-US" sz="1600" dirty="0"/>
          </a:p>
          <a:p>
            <a:r>
              <a:rPr lang="es-ES" sz="1600" b="1" i="1" dirty="0" err="1">
                <a:solidFill>
                  <a:schemeClr val="tx2"/>
                </a:solidFill>
              </a:rPr>
              <a:t>Siew</a:t>
            </a:r>
            <a:r>
              <a:rPr lang="es-ES" sz="1600" b="1" i="1" dirty="0">
                <a:solidFill>
                  <a:schemeClr val="tx2"/>
                </a:solidFill>
              </a:rPr>
              <a:t> </a:t>
            </a:r>
            <a:r>
              <a:rPr lang="es-ES" sz="1600" b="1" i="1" dirty="0" err="1">
                <a:solidFill>
                  <a:schemeClr val="tx2"/>
                </a:solidFill>
              </a:rPr>
              <a:t>Lamination</a:t>
            </a:r>
            <a:r>
              <a:rPr lang="es-ES" sz="1600" b="1" i="1" dirty="0">
                <a:solidFill>
                  <a:schemeClr val="tx2"/>
                </a:solidFill>
              </a:rPr>
              <a:t> Co., Ltd.</a:t>
            </a:r>
            <a:endParaRPr lang="en-US" sz="1600" i="1" dirty="0">
              <a:solidFill>
                <a:schemeClr val="tx2"/>
              </a:solidFill>
            </a:endParaRPr>
          </a:p>
          <a:p>
            <a:r>
              <a:rPr lang="en-US" sz="1600" b="1" dirty="0"/>
              <a:t>Business : Plastic Packaging</a:t>
            </a:r>
            <a:endParaRPr lang="en-US" sz="1600" dirty="0"/>
          </a:p>
          <a:p>
            <a:r>
              <a:rPr lang="en-US" sz="1600" b="1" dirty="0"/>
              <a:t> </a:t>
            </a:r>
            <a:endParaRPr lang="en-US" sz="1600" dirty="0"/>
          </a:p>
          <a:p>
            <a:pPr lvl="0"/>
            <a:r>
              <a:rPr lang="en-US" sz="1600" b="1" dirty="0" smtClean="0"/>
              <a:t>10) Mr</a:t>
            </a:r>
            <a:r>
              <a:rPr lang="en-US" sz="1600" b="1" dirty="0"/>
              <a:t>. </a:t>
            </a:r>
            <a:r>
              <a:rPr lang="en-US" sz="1600" b="1" dirty="0" err="1"/>
              <a:t>Natuchchapong</a:t>
            </a:r>
            <a:r>
              <a:rPr lang="en-US" sz="1600" b="1" dirty="0"/>
              <a:t> </a:t>
            </a:r>
            <a:r>
              <a:rPr lang="en-US" sz="1600" b="1" dirty="0" err="1"/>
              <a:t>Aunhakitteenant</a:t>
            </a:r>
            <a:endParaRPr lang="en-US" sz="1600" dirty="0"/>
          </a:p>
          <a:p>
            <a:r>
              <a:rPr lang="en-US" sz="1600" b="1" dirty="0"/>
              <a:t>Director</a:t>
            </a:r>
            <a:endParaRPr lang="en-US" sz="1600" dirty="0"/>
          </a:p>
          <a:p>
            <a:r>
              <a:rPr lang="es-ES" sz="1600" b="1" i="1" dirty="0" err="1">
                <a:solidFill>
                  <a:schemeClr val="tx2"/>
                </a:solidFill>
              </a:rPr>
              <a:t>Southeast</a:t>
            </a:r>
            <a:r>
              <a:rPr lang="es-ES" sz="1600" b="1" i="1" dirty="0">
                <a:solidFill>
                  <a:schemeClr val="tx2"/>
                </a:solidFill>
              </a:rPr>
              <a:t> </a:t>
            </a:r>
            <a:r>
              <a:rPr lang="es-ES" sz="1600" b="1" i="1" dirty="0" err="1">
                <a:solidFill>
                  <a:schemeClr val="tx2"/>
                </a:solidFill>
              </a:rPr>
              <a:t>Packaging</a:t>
            </a:r>
            <a:r>
              <a:rPr lang="es-ES" sz="1600" b="1" i="1" dirty="0">
                <a:solidFill>
                  <a:schemeClr val="tx2"/>
                </a:solidFill>
              </a:rPr>
              <a:t> </a:t>
            </a:r>
            <a:r>
              <a:rPr lang="es-ES" sz="1600" b="1" i="1" dirty="0" err="1">
                <a:solidFill>
                  <a:schemeClr val="tx2"/>
                </a:solidFill>
              </a:rPr>
              <a:t>Industry</a:t>
            </a:r>
            <a:r>
              <a:rPr lang="es-ES" sz="1600" b="1" i="1" dirty="0">
                <a:solidFill>
                  <a:schemeClr val="tx2"/>
                </a:solidFill>
              </a:rPr>
              <a:t> Co., Ltd.</a:t>
            </a:r>
            <a:endParaRPr lang="en-US" sz="1600" i="1" dirty="0">
              <a:solidFill>
                <a:schemeClr val="tx2"/>
              </a:solidFill>
            </a:endParaRPr>
          </a:p>
          <a:p>
            <a:r>
              <a:rPr lang="es-ES" sz="1600" b="1" dirty="0"/>
              <a:t>Business : </a:t>
            </a:r>
            <a:r>
              <a:rPr lang="es-ES" sz="1600" b="1" i="1" dirty="0" err="1">
                <a:solidFill>
                  <a:schemeClr val="tx2"/>
                </a:solidFill>
              </a:rPr>
              <a:t>Plastic</a:t>
            </a:r>
            <a:r>
              <a:rPr lang="es-ES" sz="1600" b="1" i="1" dirty="0">
                <a:solidFill>
                  <a:schemeClr val="tx2"/>
                </a:solidFill>
              </a:rPr>
              <a:t> </a:t>
            </a:r>
            <a:r>
              <a:rPr lang="es-ES" sz="1600" b="1" i="1" dirty="0" err="1">
                <a:solidFill>
                  <a:schemeClr val="tx2"/>
                </a:solidFill>
              </a:rPr>
              <a:t>Packaging</a:t>
            </a:r>
            <a:endParaRPr lang="en-US" sz="1600" i="1" dirty="0">
              <a:solidFill>
                <a:schemeClr val="tx2"/>
              </a:solidFill>
            </a:endParaRPr>
          </a:p>
          <a:p>
            <a:r>
              <a:rPr lang="en-US" sz="1600" b="1" dirty="0"/>
              <a:t> </a:t>
            </a:r>
            <a:endParaRPr lang="en-US" sz="1600" dirty="0"/>
          </a:p>
          <a:p>
            <a:r>
              <a:rPr lang="en-US" sz="1600" b="1" dirty="0" smtClean="0"/>
              <a:t>11</a:t>
            </a:r>
            <a:r>
              <a:rPr lang="en-US" sz="1600" b="1" dirty="0"/>
              <a:t>) Ms. </a:t>
            </a:r>
            <a:r>
              <a:rPr lang="en-US" sz="1600" b="1" dirty="0" err="1"/>
              <a:t>Nanthawan</a:t>
            </a:r>
            <a:r>
              <a:rPr lang="en-US" sz="1600" b="1" dirty="0"/>
              <a:t> </a:t>
            </a:r>
            <a:r>
              <a:rPr lang="en-US" sz="1600" b="1" dirty="0" smtClean="0"/>
              <a:t>Methitanpongwanit</a:t>
            </a:r>
            <a:endParaRPr lang="en-US" sz="1600" b="1" dirty="0"/>
          </a:p>
          <a:p>
            <a:r>
              <a:rPr lang="en-US" sz="1600" b="1" dirty="0"/>
              <a:t>Chief Executive Officer</a:t>
            </a:r>
          </a:p>
          <a:p>
            <a:r>
              <a:rPr lang="en-US" sz="1600" b="1" i="1" dirty="0">
                <a:solidFill>
                  <a:schemeClr val="tx2"/>
                </a:solidFill>
              </a:rPr>
              <a:t>Book-it </a:t>
            </a:r>
            <a:r>
              <a:rPr lang="en-US" sz="1600" b="1" i="1" dirty="0" err="1">
                <a:solidFill>
                  <a:schemeClr val="tx2"/>
                </a:solidFill>
              </a:rPr>
              <a:t>Co.,Ltd</a:t>
            </a:r>
            <a:r>
              <a:rPr lang="en-US" sz="1600" b="1" i="1" dirty="0">
                <a:solidFill>
                  <a:schemeClr val="tx2"/>
                </a:solidFill>
              </a:rPr>
              <a:t>.</a:t>
            </a:r>
          </a:p>
          <a:p>
            <a:r>
              <a:rPr lang="en-US" sz="1600" b="1" dirty="0"/>
              <a:t>Business : </a:t>
            </a:r>
            <a:r>
              <a:rPr lang="en-US" sz="1600" b="1" i="1" dirty="0">
                <a:solidFill>
                  <a:schemeClr val="tx2"/>
                </a:solidFill>
              </a:rPr>
              <a:t>Travelling agency</a:t>
            </a:r>
          </a:p>
          <a:p>
            <a:pPr lvl="0"/>
            <a:endParaRPr lang="en-US" sz="1600" dirty="0"/>
          </a:p>
        </p:txBody>
      </p:sp>
    </p:spTree>
    <p:extLst>
      <p:ext uri="{BB962C8B-B14F-4D97-AF65-F5344CB8AC3E}">
        <p14:creationId xmlns:p14="http://schemas.microsoft.com/office/powerpoint/2010/main" val="1305921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13</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4" name="Rectangle 3"/>
          <p:cNvSpPr/>
          <p:nvPr/>
        </p:nvSpPr>
        <p:spPr>
          <a:xfrm>
            <a:off x="611560" y="1412776"/>
            <a:ext cx="4248472" cy="5016758"/>
          </a:xfrm>
          <a:prstGeom prst="rect">
            <a:avLst/>
          </a:prstGeom>
        </p:spPr>
        <p:txBody>
          <a:bodyPr wrap="square">
            <a:spAutoFit/>
          </a:bodyPr>
          <a:lstStyle/>
          <a:p>
            <a:pPr lvl="0"/>
            <a:r>
              <a:rPr lang="en-US" sz="1600" b="1" dirty="0"/>
              <a:t> </a:t>
            </a:r>
            <a:r>
              <a:rPr lang="en-US" sz="1600" b="1" dirty="0" smtClean="0"/>
              <a:t>12) Mr</a:t>
            </a:r>
            <a:r>
              <a:rPr lang="en-US" sz="1600" b="1" dirty="0"/>
              <a:t>. </a:t>
            </a:r>
            <a:r>
              <a:rPr lang="en-US" sz="1600" b="1" dirty="0" err="1"/>
              <a:t>Piti</a:t>
            </a:r>
            <a:r>
              <a:rPr lang="en-US" sz="1600" b="1" dirty="0"/>
              <a:t> </a:t>
            </a:r>
            <a:r>
              <a:rPr lang="en-US" sz="1600" b="1" dirty="0" err="1"/>
              <a:t>Wongraksanga</a:t>
            </a:r>
            <a:endParaRPr lang="en-US" sz="1600" dirty="0"/>
          </a:p>
          <a:p>
            <a:r>
              <a:rPr lang="en-US" sz="1600" b="1" dirty="0"/>
              <a:t>Managing Director</a:t>
            </a:r>
            <a:endParaRPr lang="en-US" sz="1600" dirty="0"/>
          </a:p>
          <a:p>
            <a:r>
              <a:rPr lang="en-US" sz="1600" b="1" i="1" dirty="0">
                <a:solidFill>
                  <a:schemeClr val="tx2"/>
                </a:solidFill>
              </a:rPr>
              <a:t>Thai Union Wire Co., Ltd.</a:t>
            </a:r>
            <a:endParaRPr lang="en-US" sz="1600" i="1" dirty="0">
              <a:solidFill>
                <a:schemeClr val="tx2"/>
              </a:solidFill>
            </a:endParaRPr>
          </a:p>
          <a:p>
            <a:r>
              <a:rPr lang="en-US" sz="1600" b="1" dirty="0"/>
              <a:t>Business : </a:t>
            </a:r>
            <a:r>
              <a:rPr lang="en-US" sz="1600" b="1" i="1" dirty="0">
                <a:solidFill>
                  <a:schemeClr val="tx2"/>
                </a:solidFill>
              </a:rPr>
              <a:t>Cable Manufacturer</a:t>
            </a:r>
            <a:endParaRPr lang="en-US" sz="1600" i="1" dirty="0">
              <a:solidFill>
                <a:schemeClr val="tx2"/>
              </a:solidFill>
            </a:endParaRPr>
          </a:p>
          <a:p>
            <a:r>
              <a:rPr lang="en-US" sz="1600" b="1" dirty="0"/>
              <a:t> </a:t>
            </a:r>
            <a:endParaRPr lang="en-US" sz="1600" dirty="0"/>
          </a:p>
          <a:p>
            <a:pPr lvl="0"/>
            <a:r>
              <a:rPr lang="en-US" sz="1600" b="1" dirty="0"/>
              <a:t> </a:t>
            </a:r>
            <a:r>
              <a:rPr lang="en-US" sz="1600" b="1" dirty="0" smtClean="0"/>
              <a:t>13) Ms. </a:t>
            </a:r>
            <a:r>
              <a:rPr lang="en-US" sz="1600" b="1" dirty="0" err="1"/>
              <a:t>Malulee</a:t>
            </a:r>
            <a:r>
              <a:rPr lang="en-US" sz="1600" b="1" dirty="0"/>
              <a:t> </a:t>
            </a:r>
            <a:r>
              <a:rPr lang="en-US" sz="1600" b="1" dirty="0" err="1"/>
              <a:t>Kaemoraruangrit</a:t>
            </a:r>
            <a:endParaRPr lang="en-US" sz="1600" dirty="0"/>
          </a:p>
          <a:p>
            <a:r>
              <a:rPr lang="en-US" sz="1600" b="1" dirty="0"/>
              <a:t>Senior Vice President &amp; Manager</a:t>
            </a:r>
            <a:endParaRPr lang="en-US" sz="1600" dirty="0"/>
          </a:p>
          <a:p>
            <a:r>
              <a:rPr lang="en-US" sz="1600" b="1" dirty="0" smtClean="0"/>
              <a:t>Int’l Products&amp; Marketing Strategy Dept.</a:t>
            </a:r>
            <a:endParaRPr lang="en-US" sz="1600" dirty="0"/>
          </a:p>
          <a:p>
            <a:r>
              <a:rPr lang="en-US" sz="1600" b="1" i="1" dirty="0" err="1">
                <a:solidFill>
                  <a:schemeClr val="tx2"/>
                </a:solidFill>
              </a:rPr>
              <a:t>Krungthai</a:t>
            </a:r>
            <a:r>
              <a:rPr lang="en-US" sz="1600" b="1" i="1" dirty="0">
                <a:solidFill>
                  <a:schemeClr val="tx2"/>
                </a:solidFill>
              </a:rPr>
              <a:t> Bank PCL</a:t>
            </a:r>
            <a:endParaRPr lang="en-US" sz="1600" i="1" dirty="0">
              <a:solidFill>
                <a:schemeClr val="tx2"/>
              </a:solidFill>
            </a:endParaRPr>
          </a:p>
          <a:p>
            <a:r>
              <a:rPr lang="en-US" sz="1600" b="1" dirty="0"/>
              <a:t>Business : </a:t>
            </a:r>
            <a:r>
              <a:rPr lang="en-US" sz="1600" b="1" i="1" dirty="0">
                <a:solidFill>
                  <a:schemeClr val="tx2"/>
                </a:solidFill>
              </a:rPr>
              <a:t>Financial Services </a:t>
            </a:r>
            <a:endParaRPr lang="en-US" sz="1600" i="1" dirty="0">
              <a:solidFill>
                <a:schemeClr val="tx2"/>
              </a:solidFill>
            </a:endParaRPr>
          </a:p>
          <a:p>
            <a:r>
              <a:rPr lang="en-US" sz="1600" b="1" dirty="0"/>
              <a:t> </a:t>
            </a:r>
            <a:endParaRPr lang="en-US" sz="1600" dirty="0"/>
          </a:p>
          <a:p>
            <a:pPr lvl="0"/>
            <a:r>
              <a:rPr lang="en-US" sz="1600" b="1" dirty="0" smtClean="0"/>
              <a:t>14) Mr</a:t>
            </a:r>
            <a:r>
              <a:rPr lang="en-US" sz="1600" b="1" dirty="0"/>
              <a:t>. </a:t>
            </a:r>
            <a:r>
              <a:rPr lang="en-US" sz="1600" b="1" dirty="0" err="1"/>
              <a:t>Disapong</a:t>
            </a:r>
            <a:r>
              <a:rPr lang="en-US" sz="1600" b="1" dirty="0"/>
              <a:t> </a:t>
            </a:r>
            <a:r>
              <a:rPr lang="en-US" sz="1600" b="1" dirty="0" err="1"/>
              <a:t>Pornchanoknart</a:t>
            </a:r>
            <a:endParaRPr lang="en-US" sz="1600" dirty="0"/>
          </a:p>
          <a:p>
            <a:r>
              <a:rPr lang="en-US" sz="1600" b="1" dirty="0"/>
              <a:t>Vice President</a:t>
            </a:r>
            <a:endParaRPr lang="en-US" sz="1600" dirty="0"/>
          </a:p>
          <a:p>
            <a:r>
              <a:rPr lang="en-US" sz="1600" b="1" i="1" dirty="0" err="1">
                <a:solidFill>
                  <a:schemeClr val="tx2"/>
                </a:solidFill>
              </a:rPr>
              <a:t>Kasikorn</a:t>
            </a:r>
            <a:r>
              <a:rPr lang="en-US" sz="1600" b="1" i="1" dirty="0">
                <a:solidFill>
                  <a:schemeClr val="tx2"/>
                </a:solidFill>
              </a:rPr>
              <a:t> Bank PCL</a:t>
            </a:r>
            <a:endParaRPr lang="en-US" sz="1600" i="1" dirty="0">
              <a:solidFill>
                <a:schemeClr val="tx2"/>
              </a:solidFill>
            </a:endParaRPr>
          </a:p>
          <a:p>
            <a:r>
              <a:rPr lang="en-US" sz="1600" b="1" dirty="0"/>
              <a:t>Business : </a:t>
            </a:r>
            <a:r>
              <a:rPr lang="en-US" sz="1600" b="1" i="1" dirty="0">
                <a:solidFill>
                  <a:schemeClr val="tx2"/>
                </a:solidFill>
              </a:rPr>
              <a:t>Financial Services </a:t>
            </a:r>
            <a:endParaRPr lang="en-US" sz="1600" i="1" dirty="0">
              <a:solidFill>
                <a:schemeClr val="tx2"/>
              </a:solidFill>
            </a:endParaRPr>
          </a:p>
          <a:p>
            <a:r>
              <a:rPr lang="en-US" sz="1600" b="1" dirty="0"/>
              <a:t> </a:t>
            </a:r>
            <a:endParaRPr lang="en-US" sz="1600" dirty="0"/>
          </a:p>
          <a:p>
            <a:pPr lvl="0"/>
            <a:r>
              <a:rPr lang="en-US" sz="1600" b="1" dirty="0" smtClean="0"/>
              <a:t>15) Mr</a:t>
            </a:r>
            <a:r>
              <a:rPr lang="en-US" sz="1600" b="1" dirty="0"/>
              <a:t>. Vivat Chaijiraporn</a:t>
            </a:r>
            <a:endParaRPr lang="en-US" sz="1600" dirty="0"/>
          </a:p>
          <a:p>
            <a:r>
              <a:rPr lang="en-US" sz="1600" b="1" dirty="0"/>
              <a:t>Vice President</a:t>
            </a:r>
            <a:endParaRPr lang="en-US" sz="1600" dirty="0"/>
          </a:p>
          <a:p>
            <a:r>
              <a:rPr lang="en-US" sz="1600" b="1" i="1" dirty="0">
                <a:solidFill>
                  <a:schemeClr val="tx2"/>
                </a:solidFill>
              </a:rPr>
              <a:t>Bangkok Bank </a:t>
            </a:r>
            <a:r>
              <a:rPr lang="en-US" sz="1600" b="1" i="1" dirty="0" smtClean="0">
                <a:solidFill>
                  <a:schemeClr val="tx2"/>
                </a:solidFill>
              </a:rPr>
              <a:t>PCL.</a:t>
            </a:r>
            <a:endParaRPr lang="en-US" sz="1600" i="1" dirty="0">
              <a:solidFill>
                <a:schemeClr val="tx2"/>
              </a:solidFill>
            </a:endParaRPr>
          </a:p>
          <a:p>
            <a:r>
              <a:rPr lang="en-US" sz="1600" b="1" dirty="0"/>
              <a:t>Business : </a:t>
            </a:r>
            <a:r>
              <a:rPr lang="en-US" sz="1600" b="1" i="1" dirty="0">
                <a:solidFill>
                  <a:schemeClr val="tx2"/>
                </a:solidFill>
              </a:rPr>
              <a:t>Financial Services </a:t>
            </a:r>
            <a:endParaRPr lang="en-US" sz="1600" i="1" dirty="0">
              <a:solidFill>
                <a:schemeClr val="tx2"/>
              </a:solidFill>
            </a:endParaRPr>
          </a:p>
        </p:txBody>
      </p:sp>
      <p:sp>
        <p:nvSpPr>
          <p:cNvPr id="5" name="Rectangle 4"/>
          <p:cNvSpPr/>
          <p:nvPr/>
        </p:nvSpPr>
        <p:spPr>
          <a:xfrm>
            <a:off x="4840314" y="1484784"/>
            <a:ext cx="3923928" cy="5016758"/>
          </a:xfrm>
          <a:prstGeom prst="rect">
            <a:avLst/>
          </a:prstGeom>
        </p:spPr>
        <p:txBody>
          <a:bodyPr wrap="square">
            <a:spAutoFit/>
          </a:bodyPr>
          <a:lstStyle/>
          <a:p>
            <a:pPr lvl="0"/>
            <a:r>
              <a:rPr lang="en-US" sz="1600" b="1" dirty="0" smtClean="0"/>
              <a:t>16) Mr</a:t>
            </a:r>
            <a:r>
              <a:rPr lang="en-US" sz="1600" b="1" dirty="0"/>
              <a:t>. </a:t>
            </a:r>
            <a:r>
              <a:rPr lang="en-US" sz="1600" b="1" dirty="0" err="1" smtClean="0"/>
              <a:t>Worapoep</a:t>
            </a:r>
            <a:r>
              <a:rPr lang="en-US" sz="1600" b="1" dirty="0" smtClean="0"/>
              <a:t> </a:t>
            </a:r>
            <a:r>
              <a:rPr lang="en-US" sz="1600" b="1" dirty="0" err="1" smtClean="0"/>
              <a:t>Naruniranat</a:t>
            </a:r>
            <a:endParaRPr lang="en-US" sz="1600" b="1" dirty="0" smtClean="0"/>
          </a:p>
          <a:p>
            <a:pPr lvl="0"/>
            <a:r>
              <a:rPr lang="en-US" sz="1600" b="1" dirty="0" smtClean="0"/>
              <a:t>Up-Country Sales Section Manager</a:t>
            </a:r>
            <a:endParaRPr lang="en-US" sz="1600" dirty="0"/>
          </a:p>
          <a:p>
            <a:pPr lvl="0"/>
            <a:r>
              <a:rPr lang="en-US" sz="1600" b="1" i="1" dirty="0" smtClean="0">
                <a:solidFill>
                  <a:schemeClr val="tx2"/>
                </a:solidFill>
              </a:rPr>
              <a:t>Bangkok </a:t>
            </a:r>
            <a:r>
              <a:rPr lang="en-US" sz="1600" b="1" i="1" dirty="0">
                <a:solidFill>
                  <a:schemeClr val="tx2"/>
                </a:solidFill>
              </a:rPr>
              <a:t>Cable Co., Ltd.</a:t>
            </a:r>
            <a:endParaRPr lang="en-US" sz="1600" i="1" dirty="0">
              <a:solidFill>
                <a:schemeClr val="tx2"/>
              </a:solidFill>
            </a:endParaRPr>
          </a:p>
          <a:p>
            <a:r>
              <a:rPr lang="en-US" sz="1600" b="1" dirty="0"/>
              <a:t>Business : </a:t>
            </a:r>
            <a:r>
              <a:rPr lang="en-US" sz="1600" b="1" i="1" dirty="0">
                <a:solidFill>
                  <a:schemeClr val="tx2"/>
                </a:solidFill>
              </a:rPr>
              <a:t>Electric wires and </a:t>
            </a:r>
            <a:r>
              <a:rPr lang="en-US" sz="1600" b="1" i="1" dirty="0" smtClean="0">
                <a:solidFill>
                  <a:schemeClr val="tx2"/>
                </a:solidFill>
              </a:rPr>
              <a:t>cables</a:t>
            </a:r>
          </a:p>
          <a:p>
            <a:endParaRPr lang="en-US" sz="1600" b="1" dirty="0"/>
          </a:p>
          <a:p>
            <a:pPr lvl="0"/>
            <a:r>
              <a:rPr lang="en-US" sz="1600" b="1" dirty="0" smtClean="0"/>
              <a:t>17) Mr</a:t>
            </a:r>
            <a:r>
              <a:rPr lang="en-US" sz="1600" b="1" dirty="0"/>
              <a:t>. </a:t>
            </a:r>
            <a:r>
              <a:rPr lang="en-US" sz="1600" b="1" dirty="0" err="1"/>
              <a:t>Somboon</a:t>
            </a:r>
            <a:r>
              <a:rPr lang="en-US" sz="1600" b="1" dirty="0"/>
              <a:t> Chi - Executive Director</a:t>
            </a:r>
            <a:endParaRPr lang="en-US" sz="1600" dirty="0"/>
          </a:p>
          <a:p>
            <a:pPr lvl="0"/>
            <a:r>
              <a:rPr lang="en-US" sz="1600" b="1" dirty="0" smtClean="0"/>
              <a:t>18) Ms</a:t>
            </a:r>
            <a:r>
              <a:rPr lang="en-US" sz="1600" b="1" dirty="0"/>
              <a:t>. </a:t>
            </a:r>
            <a:r>
              <a:rPr lang="en-US" sz="1600" b="1" dirty="0" err="1"/>
              <a:t>Sudatip</a:t>
            </a:r>
            <a:r>
              <a:rPr lang="en-US" sz="1600" b="1" dirty="0"/>
              <a:t> </a:t>
            </a:r>
            <a:r>
              <a:rPr lang="en-US" sz="1600" b="1" dirty="0" err="1"/>
              <a:t>Kiatsrichart</a:t>
            </a:r>
            <a:r>
              <a:rPr lang="en-US" sz="1600" b="1" dirty="0"/>
              <a:t> </a:t>
            </a:r>
            <a:r>
              <a:rPr lang="en-US" sz="1600" b="1" dirty="0" smtClean="0"/>
              <a:t>– Director</a:t>
            </a:r>
          </a:p>
          <a:p>
            <a:pPr lvl="0"/>
            <a:r>
              <a:rPr lang="en-US" sz="1600" b="1" dirty="0" err="1"/>
              <a:t>Pattaya</a:t>
            </a:r>
            <a:r>
              <a:rPr lang="en-US" sz="1600" b="1" dirty="0"/>
              <a:t> Food Industries Limited </a:t>
            </a:r>
            <a:endParaRPr lang="en-US" sz="1600" b="1" dirty="0" smtClean="0"/>
          </a:p>
          <a:p>
            <a:r>
              <a:rPr lang="en-US" sz="1600" b="1" dirty="0"/>
              <a:t>Business : </a:t>
            </a:r>
            <a:r>
              <a:rPr lang="en-US" sz="1600" b="1" i="1" dirty="0">
                <a:solidFill>
                  <a:schemeClr val="tx2"/>
                </a:solidFill>
              </a:rPr>
              <a:t>Manufacturer of seafood products; focus in tuna </a:t>
            </a:r>
            <a:r>
              <a:rPr lang="en-US" sz="1600" b="1" i="1" dirty="0" smtClean="0">
                <a:solidFill>
                  <a:schemeClr val="tx2"/>
                </a:solidFill>
              </a:rPr>
              <a:t>products</a:t>
            </a:r>
            <a:endParaRPr lang="en-US" sz="1600" b="1" i="1" dirty="0">
              <a:solidFill>
                <a:schemeClr val="tx2"/>
              </a:solidFill>
            </a:endParaRPr>
          </a:p>
          <a:p>
            <a:pPr lvl="0"/>
            <a:endParaRPr lang="en-US" sz="1600" dirty="0"/>
          </a:p>
          <a:p>
            <a:pPr lvl="0"/>
            <a:r>
              <a:rPr lang="en-US" sz="1600" b="1" dirty="0" smtClean="0"/>
              <a:t>19) Mr</a:t>
            </a:r>
            <a:r>
              <a:rPr lang="en-US" sz="1600" b="1" dirty="0"/>
              <a:t>. Lee Hock </a:t>
            </a:r>
            <a:r>
              <a:rPr lang="en-US" sz="1600" b="1" dirty="0" err="1"/>
              <a:t>Chye</a:t>
            </a:r>
            <a:r>
              <a:rPr lang="en-US" sz="1600" b="1" dirty="0"/>
              <a:t> - Managing Director</a:t>
            </a:r>
            <a:endParaRPr lang="en-US" sz="1600" dirty="0"/>
          </a:p>
          <a:p>
            <a:r>
              <a:rPr lang="en-US" sz="1600" b="1" i="1" dirty="0" smtClean="0">
                <a:solidFill>
                  <a:schemeClr val="tx2"/>
                </a:solidFill>
              </a:rPr>
              <a:t>Nautilus </a:t>
            </a:r>
            <a:r>
              <a:rPr lang="en-US" sz="1600" b="1" i="1" dirty="0">
                <a:solidFill>
                  <a:schemeClr val="tx2"/>
                </a:solidFill>
              </a:rPr>
              <a:t>Food (Thailand) Co., Ltd.</a:t>
            </a:r>
            <a:endParaRPr lang="en-US" sz="1600" i="1" dirty="0">
              <a:solidFill>
                <a:schemeClr val="tx2"/>
              </a:solidFill>
            </a:endParaRPr>
          </a:p>
          <a:p>
            <a:r>
              <a:rPr lang="en-US" sz="1600" b="1" dirty="0"/>
              <a:t>Business : </a:t>
            </a:r>
            <a:r>
              <a:rPr lang="en-US" sz="1600" b="1" i="1" dirty="0">
                <a:solidFill>
                  <a:schemeClr val="tx2"/>
                </a:solidFill>
              </a:rPr>
              <a:t>Manufacturer of seafood products; focus in tuna </a:t>
            </a:r>
            <a:r>
              <a:rPr lang="en-US" sz="1600" b="1" i="1" dirty="0" smtClean="0">
                <a:solidFill>
                  <a:schemeClr val="tx2"/>
                </a:solidFill>
              </a:rPr>
              <a:t>products</a:t>
            </a:r>
          </a:p>
          <a:p>
            <a:endParaRPr lang="es-ES" sz="1600" b="1" dirty="0" smtClean="0"/>
          </a:p>
          <a:p>
            <a:r>
              <a:rPr lang="es-ES" sz="1600" b="1" dirty="0" smtClean="0"/>
              <a:t>20) Mr</a:t>
            </a:r>
            <a:r>
              <a:rPr lang="es-ES" sz="1600" b="1" dirty="0"/>
              <a:t>. </a:t>
            </a:r>
            <a:r>
              <a:rPr lang="es-ES" sz="1600" b="1" dirty="0" err="1"/>
              <a:t>Udom</a:t>
            </a:r>
            <a:r>
              <a:rPr lang="es-ES" sz="1600" b="1" dirty="0"/>
              <a:t> </a:t>
            </a:r>
            <a:r>
              <a:rPr lang="es-ES" sz="1600" b="1" dirty="0" err="1"/>
              <a:t>Chariyarilaskul</a:t>
            </a:r>
            <a:r>
              <a:rPr lang="es-ES" sz="1600" dirty="0"/>
              <a:t/>
            </a:r>
            <a:br>
              <a:rPr lang="es-ES" sz="1600" dirty="0"/>
            </a:br>
            <a:r>
              <a:rPr lang="es-ES" sz="1600" b="1" dirty="0"/>
              <a:t>Senior </a:t>
            </a:r>
            <a:r>
              <a:rPr lang="es-ES" sz="1600" b="1" dirty="0" err="1"/>
              <a:t>Advisor</a:t>
            </a:r>
            <a:r>
              <a:rPr lang="es-ES" sz="1600" b="1" dirty="0"/>
              <a:t>, </a:t>
            </a:r>
            <a:endParaRPr lang="es-ES" sz="1600" b="1" dirty="0" smtClean="0"/>
          </a:p>
          <a:p>
            <a:r>
              <a:rPr lang="es-ES" sz="1600" b="1" i="1" dirty="0" smtClean="0">
                <a:solidFill>
                  <a:schemeClr val="tx2"/>
                </a:solidFill>
              </a:rPr>
              <a:t>Thai </a:t>
            </a:r>
            <a:r>
              <a:rPr lang="es-ES" sz="1600" b="1" i="1" dirty="0" err="1">
                <a:solidFill>
                  <a:schemeClr val="tx2"/>
                </a:solidFill>
              </a:rPr>
              <a:t>Frozen</a:t>
            </a:r>
            <a:r>
              <a:rPr lang="es-ES" sz="1600" b="1" i="1" dirty="0">
                <a:solidFill>
                  <a:schemeClr val="tx2"/>
                </a:solidFill>
              </a:rPr>
              <a:t> </a:t>
            </a:r>
            <a:r>
              <a:rPr lang="es-ES" sz="1600" b="1" i="1" dirty="0" err="1">
                <a:solidFill>
                  <a:schemeClr val="tx2"/>
                </a:solidFill>
              </a:rPr>
              <a:t>Foods</a:t>
            </a:r>
            <a:r>
              <a:rPr lang="es-ES" sz="1600" b="1" i="1" dirty="0">
                <a:solidFill>
                  <a:schemeClr val="tx2"/>
                </a:solidFill>
              </a:rPr>
              <a:t> </a:t>
            </a:r>
            <a:r>
              <a:rPr lang="es-ES" sz="1600" b="1" i="1" dirty="0" err="1">
                <a:solidFill>
                  <a:schemeClr val="tx2"/>
                </a:solidFill>
              </a:rPr>
              <a:t>Association</a:t>
            </a:r>
            <a:r>
              <a:rPr lang="es-ES" sz="1600" dirty="0"/>
              <a:t/>
            </a:r>
            <a:br>
              <a:rPr lang="es-ES" sz="1600" dirty="0"/>
            </a:br>
            <a:endParaRPr lang="en-US" sz="1600" b="1" i="1" dirty="0" smtClean="0">
              <a:solidFill>
                <a:schemeClr val="tx2"/>
              </a:solidFill>
            </a:endParaRPr>
          </a:p>
        </p:txBody>
      </p:sp>
    </p:spTree>
    <p:extLst>
      <p:ext uri="{BB962C8B-B14F-4D97-AF65-F5344CB8AC3E}">
        <p14:creationId xmlns:p14="http://schemas.microsoft.com/office/powerpoint/2010/main" val="4258780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14</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5" name="Rectangle 4"/>
          <p:cNvSpPr/>
          <p:nvPr/>
        </p:nvSpPr>
        <p:spPr>
          <a:xfrm>
            <a:off x="916386" y="1504882"/>
            <a:ext cx="6679950" cy="3539430"/>
          </a:xfrm>
          <a:prstGeom prst="rect">
            <a:avLst/>
          </a:prstGeom>
        </p:spPr>
        <p:txBody>
          <a:bodyPr wrap="square">
            <a:spAutoFit/>
          </a:bodyPr>
          <a:lstStyle/>
          <a:p>
            <a:pPr lvl="0"/>
            <a:r>
              <a:rPr lang="en-US" sz="1600" b="1" dirty="0" smtClean="0"/>
              <a:t>21) Mr. Kosol Satithamajit</a:t>
            </a:r>
            <a:endParaRPr lang="en-US" sz="1600" dirty="0" smtClean="0"/>
          </a:p>
          <a:p>
            <a:r>
              <a:rPr lang="en-US" sz="1600" b="1" dirty="0" smtClean="0"/>
              <a:t>First Secretary</a:t>
            </a:r>
            <a:endParaRPr lang="en-US" sz="1600" dirty="0" smtClean="0"/>
          </a:p>
          <a:p>
            <a:r>
              <a:rPr lang="en-US" sz="1600" b="1" dirty="0" smtClean="0"/>
              <a:t>Department of International Affairs, Ministry of Foreign Affairs of Thailand</a:t>
            </a:r>
          </a:p>
          <a:p>
            <a:endParaRPr lang="en-US" sz="1600" b="1" dirty="0"/>
          </a:p>
          <a:p>
            <a:r>
              <a:rPr lang="en-US" sz="1600" b="1" dirty="0" smtClean="0"/>
              <a:t>22) </a:t>
            </a:r>
            <a:r>
              <a:rPr lang="en-US" sz="1600" b="1" dirty="0" err="1" smtClean="0"/>
              <a:t>Mr.Pakpoom</a:t>
            </a:r>
            <a:r>
              <a:rPr lang="en-US" sz="1600" b="1" dirty="0" smtClean="0"/>
              <a:t> </a:t>
            </a:r>
            <a:r>
              <a:rPr lang="en-US" sz="1600" b="1" dirty="0" err="1" smtClean="0"/>
              <a:t>Teranantana</a:t>
            </a:r>
            <a:endParaRPr lang="en-US" sz="1600" b="1" dirty="0" smtClean="0"/>
          </a:p>
          <a:p>
            <a:r>
              <a:rPr lang="en-US" sz="1600" b="1" dirty="0" smtClean="0"/>
              <a:t>Director of International Organizations Department,</a:t>
            </a:r>
          </a:p>
          <a:p>
            <a:r>
              <a:rPr lang="en-US" sz="1600" b="1" dirty="0" smtClean="0"/>
              <a:t>The Federation of Thai Industries</a:t>
            </a:r>
            <a:endParaRPr lang="en-US" sz="1600" dirty="0" smtClean="0"/>
          </a:p>
          <a:p>
            <a:endParaRPr lang="en-US" sz="1600" dirty="0" smtClean="0"/>
          </a:p>
          <a:p>
            <a:pPr lvl="0"/>
            <a:r>
              <a:rPr lang="en-US" sz="1600" b="1" dirty="0" smtClean="0"/>
              <a:t>23) Mr</a:t>
            </a:r>
            <a:r>
              <a:rPr lang="en-US" sz="1600" b="1" dirty="0"/>
              <a:t>. </a:t>
            </a:r>
            <a:r>
              <a:rPr lang="es-ES" sz="1600" b="1" dirty="0" err="1"/>
              <a:t>Sarit</a:t>
            </a:r>
            <a:r>
              <a:rPr lang="es-ES" sz="1600" b="1" dirty="0"/>
              <a:t> </a:t>
            </a:r>
            <a:r>
              <a:rPr lang="es-ES" sz="1600" b="1" dirty="0" err="1"/>
              <a:t>Charoenphao</a:t>
            </a:r>
            <a:endParaRPr lang="en-US" sz="1600" dirty="0"/>
          </a:p>
          <a:p>
            <a:r>
              <a:rPr lang="es-ES" sz="1600" b="1" dirty="0" err="1"/>
              <a:t>Trade</a:t>
            </a:r>
            <a:r>
              <a:rPr lang="es-ES" sz="1600" b="1" dirty="0"/>
              <a:t> </a:t>
            </a:r>
            <a:r>
              <a:rPr lang="es-ES" sz="1600" b="1" dirty="0" err="1"/>
              <a:t>Officer</a:t>
            </a:r>
            <a:r>
              <a:rPr lang="es-ES" sz="1600" b="1" dirty="0"/>
              <a:t>, </a:t>
            </a:r>
            <a:r>
              <a:rPr lang="es-ES" sz="1600" b="1" dirty="0" err="1"/>
              <a:t>Practitioner</a:t>
            </a:r>
            <a:r>
              <a:rPr lang="es-ES" sz="1600" b="1" dirty="0"/>
              <a:t> </a:t>
            </a:r>
            <a:r>
              <a:rPr lang="es-ES" sz="1600" b="1" dirty="0" err="1"/>
              <a:t>Level</a:t>
            </a:r>
            <a:endParaRPr lang="en-US" sz="1600" b="1" dirty="0"/>
          </a:p>
          <a:p>
            <a:r>
              <a:rPr lang="es-ES" sz="1600" b="1" dirty="0" err="1"/>
              <a:t>Department</a:t>
            </a:r>
            <a:r>
              <a:rPr lang="es-ES" sz="1600" b="1" dirty="0"/>
              <a:t> of </a:t>
            </a:r>
            <a:r>
              <a:rPr lang="es-ES" sz="1600" b="1" dirty="0" err="1"/>
              <a:t>Trade</a:t>
            </a:r>
            <a:r>
              <a:rPr lang="es-ES" sz="1600" b="1" dirty="0"/>
              <a:t> </a:t>
            </a:r>
            <a:r>
              <a:rPr lang="es-ES" sz="1600" b="1" dirty="0" err="1"/>
              <a:t>Negotiations</a:t>
            </a:r>
            <a:r>
              <a:rPr lang="es-ES" sz="1600" b="1" dirty="0"/>
              <a:t>, </a:t>
            </a:r>
            <a:r>
              <a:rPr lang="es-ES" sz="1600" b="1" dirty="0" err="1"/>
              <a:t>Ministry</a:t>
            </a:r>
            <a:r>
              <a:rPr lang="es-ES" sz="1600" b="1" dirty="0"/>
              <a:t> of Commerce</a:t>
            </a:r>
            <a:endParaRPr lang="en-US" sz="1600" b="1" dirty="0"/>
          </a:p>
          <a:p>
            <a:endParaRPr lang="en-US" sz="1600" b="1" dirty="0"/>
          </a:p>
          <a:p>
            <a:r>
              <a:rPr lang="en-US" sz="1600" b="1" dirty="0" smtClean="0"/>
              <a:t>24) Representative from Thai Automotive Industry Association</a:t>
            </a:r>
          </a:p>
          <a:p>
            <a:endParaRPr lang="en-US" sz="1600" dirty="0"/>
          </a:p>
        </p:txBody>
      </p:sp>
    </p:spTree>
    <p:extLst>
      <p:ext uri="{BB962C8B-B14F-4D97-AF65-F5344CB8AC3E}">
        <p14:creationId xmlns:p14="http://schemas.microsoft.com/office/powerpoint/2010/main" val="3839436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15</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2</a:t>
            </a:r>
            <a:endParaRPr lang="th-TH" b="1" dirty="0"/>
          </a:p>
        </p:txBody>
      </p:sp>
      <p:sp>
        <p:nvSpPr>
          <p:cNvPr id="4" name="Rectangle 3"/>
          <p:cNvSpPr/>
          <p:nvPr/>
        </p:nvSpPr>
        <p:spPr>
          <a:xfrm>
            <a:off x="1043608" y="3429000"/>
            <a:ext cx="6984776" cy="830997"/>
          </a:xfrm>
          <a:prstGeom prst="rect">
            <a:avLst/>
          </a:prstGeom>
        </p:spPr>
        <p:txBody>
          <a:bodyPr wrap="square">
            <a:spAutoFit/>
          </a:bodyPr>
          <a:lstStyle/>
          <a:p>
            <a:pPr algn="ctr"/>
            <a:r>
              <a:rPr lang="en-US" sz="2400" b="1" dirty="0" smtClean="0"/>
              <a:t>Confirmation of the minutes of the 1</a:t>
            </a:r>
            <a:r>
              <a:rPr lang="en-US" sz="2400" b="1" baseline="30000" dirty="0" smtClean="0"/>
              <a:t>st</a:t>
            </a:r>
            <a:r>
              <a:rPr lang="en-US" sz="2400" b="1" dirty="0" smtClean="0"/>
              <a:t> </a:t>
            </a:r>
            <a:r>
              <a:rPr lang="en-US" sz="2400" b="1" dirty="0"/>
              <a:t>JBC </a:t>
            </a:r>
            <a:r>
              <a:rPr lang="en-US" sz="2400" b="1" dirty="0" smtClean="0"/>
              <a:t>Meeting</a:t>
            </a:r>
          </a:p>
          <a:p>
            <a:pPr algn="ctr"/>
            <a:r>
              <a:rPr lang="en-US" sz="2400" b="1" dirty="0" smtClean="0"/>
              <a:t>at Santiago, Chile </a:t>
            </a:r>
            <a:r>
              <a:rPr lang="en-US" sz="2400" b="1" dirty="0"/>
              <a:t>on March 28th, </a:t>
            </a:r>
            <a:r>
              <a:rPr lang="en-US" sz="2400" b="1" dirty="0" smtClean="0"/>
              <a:t>2014</a:t>
            </a:r>
          </a:p>
        </p:txBody>
      </p:sp>
      <p:pic>
        <p:nvPicPr>
          <p:cNvPr id="5" name="3 Imagen" descr="Logo SOFOFA.jpg"/>
          <p:cNvPicPr/>
          <p:nvPr/>
        </p:nvPicPr>
        <p:blipFill>
          <a:blip r:embed="rId2" cstate="print">
            <a:lum bright="10000"/>
          </a:blip>
          <a:stretch>
            <a:fillRect/>
          </a:stretch>
        </p:blipFill>
        <p:spPr>
          <a:xfrm>
            <a:off x="1403648" y="1774912"/>
            <a:ext cx="1676486" cy="1330448"/>
          </a:xfrm>
          <a:prstGeom prst="rect">
            <a:avLst/>
          </a:prstGeom>
        </p:spPr>
      </p:pic>
      <p:pic>
        <p:nvPicPr>
          <p:cNvPr id="2050" name="Picture 2" descr="L:\Share Line 02 (Chemical)\สภาธุรกิจไทย-ชิลี\jsccib_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1844824"/>
            <a:ext cx="1368152" cy="11906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1" descr="L:\Share Line 02 (Chemical)\สภาธุรกิจไทย-ชิลี\logo f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1844825"/>
            <a:ext cx="1368152" cy="11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4254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0150525_564444030296613_1841230259_n (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49" y="30414"/>
            <a:ext cx="4964838" cy="307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1544502_564440600296956_451520472_n (2).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48" y="3140968"/>
            <a:ext cx="4953000" cy="3382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077055" y="3573016"/>
            <a:ext cx="3929062" cy="286232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fontAlgn="auto">
              <a:spcBef>
                <a:spcPts val="0"/>
              </a:spcBef>
              <a:spcAft>
                <a:spcPts val="0"/>
              </a:spcAft>
              <a:defRPr/>
            </a:pPr>
            <a:r>
              <a:rPr lang="en-US" sz="2000" dirty="0" smtClean="0"/>
              <a:t>The </a:t>
            </a:r>
            <a:r>
              <a:rPr lang="en-US" sz="2000" dirty="0"/>
              <a:t>MOU was signed by Mr. Carlos Hurtado Ruiz </a:t>
            </a:r>
            <a:r>
              <a:rPr lang="en-US" sz="2000" dirty="0" err="1"/>
              <a:t>Tagle</a:t>
            </a:r>
            <a:r>
              <a:rPr lang="en-US" sz="2000" dirty="0"/>
              <a:t>, Vice Chairman of SOFOFA and Mr. </a:t>
            </a:r>
            <a:r>
              <a:rPr lang="en-US" sz="2000" dirty="0" err="1"/>
              <a:t>Arin</a:t>
            </a:r>
            <a:r>
              <a:rPr lang="en-US" sz="2000" dirty="0"/>
              <a:t> Jira, Vice Chairman of the Federation of Thai Industries and was witnessed by Mr. Kanit Si, Chairman of Thai-Chilean Business Council and Mr. Juan </a:t>
            </a:r>
            <a:r>
              <a:rPr lang="en-US" sz="2000" dirty="0" err="1"/>
              <a:t>Mackenna</a:t>
            </a:r>
            <a:r>
              <a:rPr lang="en-US" sz="2000" dirty="0"/>
              <a:t>, Chairman of Chilean-Thai Business </a:t>
            </a:r>
            <a:r>
              <a:rPr lang="en-US" sz="2000" dirty="0" smtClean="0"/>
              <a:t>Council</a:t>
            </a:r>
            <a:endParaRPr lang="th-TH" sz="2000" b="1" dirty="0">
              <a:cs typeface="FreesiaUPC" pitchFamily="34" charset="-34"/>
            </a:endParaRPr>
          </a:p>
        </p:txBody>
      </p:sp>
      <p:sp>
        <p:nvSpPr>
          <p:cNvPr id="8" name="TextBox 7"/>
          <p:cNvSpPr txBox="1"/>
          <p:nvPr/>
        </p:nvSpPr>
        <p:spPr>
          <a:xfrm>
            <a:off x="5076056" y="30414"/>
            <a:ext cx="3929062" cy="341632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800" dirty="0"/>
              <a:t>To promote the collaboration between the two countries, a Memorandum of Understanding  was signed between SOFOFA and the Joint Standing Committee on Commerce, Industry and Banking (JSCCIB)</a:t>
            </a:r>
            <a:r>
              <a:rPr lang="en-US" sz="1800" b="1" dirty="0"/>
              <a:t> </a:t>
            </a:r>
            <a:r>
              <a:rPr lang="en-US" sz="1800" dirty="0"/>
              <a:t>to formally establish the Joint Business Councils (JBC) representing the co-operation between Thai-Chilean BC and Chilean-Thai BC . The signature was done on March 28</a:t>
            </a:r>
            <a:r>
              <a:rPr lang="en-US" sz="1800" baseline="30000" dirty="0"/>
              <a:t>th</a:t>
            </a:r>
            <a:r>
              <a:rPr lang="en-US" sz="1800" dirty="0"/>
              <a:t>, 2014 at SOFOFA office in Santiago, Chile</a:t>
            </a:r>
            <a:r>
              <a:rPr lang="en-US" sz="1800" dirty="0" smtClean="0"/>
              <a:t>.</a:t>
            </a:r>
            <a:endParaRPr lang="th-TH" sz="1800" b="1" dirty="0">
              <a:cs typeface="FreesiaUPC" pitchFamily="34" charset="-34"/>
            </a:endParaRPr>
          </a:p>
        </p:txBody>
      </p:sp>
    </p:spTree>
    <p:extLst>
      <p:ext uri="{BB962C8B-B14F-4D97-AF65-F5344CB8AC3E}">
        <p14:creationId xmlns:p14="http://schemas.microsoft.com/office/powerpoint/2010/main" val="4016490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9706" y="332656"/>
            <a:ext cx="8286750" cy="3385542"/>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lvl="0"/>
            <a:r>
              <a:rPr lang="en-US" sz="1800" b="1" u="sng" dirty="0" smtClean="0"/>
              <a:t>Objective Remark </a:t>
            </a:r>
            <a:r>
              <a:rPr lang="en-US" sz="1800" b="1" u="sng" dirty="0"/>
              <a:t>and introduction of JBC </a:t>
            </a:r>
            <a:endParaRPr lang="en-US" sz="1800" b="1" u="sng" dirty="0" smtClean="0"/>
          </a:p>
          <a:p>
            <a:pPr marL="285750" lvl="0" indent="-285750">
              <a:buFontTx/>
              <a:buChar char="-"/>
            </a:pPr>
            <a:r>
              <a:rPr lang="en-US" sz="1600" dirty="0" smtClean="0"/>
              <a:t>to </a:t>
            </a:r>
            <a:r>
              <a:rPr lang="en-US" sz="1600" dirty="0"/>
              <a:t>promote the closer relationship and joint efforts of trade, investment, technology, knowledge transfer, services and industries between Chile and Thailand for mutually beneficial </a:t>
            </a:r>
            <a:r>
              <a:rPr lang="en-US" sz="1600" dirty="0" smtClean="0"/>
              <a:t>partnership.</a:t>
            </a:r>
          </a:p>
          <a:p>
            <a:pPr marL="285750" lvl="0" indent="-285750">
              <a:buFontTx/>
              <a:buChar char="-"/>
            </a:pPr>
            <a:r>
              <a:rPr lang="en-US" sz="1600" dirty="0" smtClean="0"/>
              <a:t>Exchange </a:t>
            </a:r>
            <a:r>
              <a:rPr lang="en-US" sz="1600" dirty="0"/>
              <a:t>views on the FTA benefits between the Republic of Chile and the Kingdom of Thailand. </a:t>
            </a:r>
            <a:endParaRPr lang="en-US" sz="1600" dirty="0" smtClean="0"/>
          </a:p>
          <a:p>
            <a:pPr lvl="0"/>
            <a:endParaRPr lang="en-US" sz="1800" b="1" u="sng" dirty="0" smtClean="0"/>
          </a:p>
          <a:p>
            <a:pPr lvl="0"/>
            <a:r>
              <a:rPr lang="en-US" sz="1800" b="1" u="sng" dirty="0" smtClean="0"/>
              <a:t>Discuss </a:t>
            </a:r>
            <a:r>
              <a:rPr lang="en-US" sz="1800" b="1" u="sng" dirty="0"/>
              <a:t>action plans and activities to be undertaken by JBC during 2014-2015</a:t>
            </a:r>
          </a:p>
          <a:p>
            <a:pPr marL="285750" lvl="0" indent="-285750">
              <a:buFontTx/>
              <a:buChar char="-"/>
            </a:pPr>
            <a:r>
              <a:rPr lang="en-US" sz="1600" dirty="0" smtClean="0"/>
              <a:t>Invite </a:t>
            </a:r>
            <a:r>
              <a:rPr lang="en-US" sz="1600" dirty="0"/>
              <a:t>Chilean Business organizations and companies to attend the FEALAC business forum to be held in Bangkok, Thailand during August 19-22, 2014.  The forum is intended to provide business matching and knowledge of doing business in Chile and </a:t>
            </a:r>
            <a:r>
              <a:rPr lang="en-US" sz="1600" dirty="0" smtClean="0"/>
              <a:t>Thailand.</a:t>
            </a:r>
          </a:p>
          <a:p>
            <a:pPr marL="285750" lvl="0" indent="-285750">
              <a:buFontTx/>
              <a:buChar char="-"/>
            </a:pPr>
            <a:r>
              <a:rPr lang="en-US" sz="1600" dirty="0" smtClean="0"/>
              <a:t>Set </a:t>
            </a:r>
            <a:r>
              <a:rPr lang="en-US" sz="1600" dirty="0"/>
              <a:t>direction and guidance for business organizations in the two countries to relieve the far distance issue which prevented business expansion with each other in the past</a:t>
            </a:r>
            <a:r>
              <a:rPr lang="en-US" sz="1600" dirty="0" smtClean="0"/>
              <a:t>.</a:t>
            </a:r>
            <a:endParaRPr lang="th-TH" sz="1600" b="1" dirty="0">
              <a:latin typeface="FreesiaUPC" pitchFamily="34" charset="-34"/>
              <a:cs typeface="FreesiaUPC" pitchFamily="34" charset="-34"/>
            </a:endParaRPr>
          </a:p>
        </p:txBody>
      </p:sp>
      <p:pic>
        <p:nvPicPr>
          <p:cNvPr id="4100" name="Picture 4" descr="1530326_564441040296912_1312035707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86188"/>
            <a:ext cx="3200400"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1609906_564441186963564_1632257165_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938" y="3786188"/>
            <a:ext cx="357187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1798473_564440756963607_902166363_n.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3857625"/>
            <a:ext cx="3429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4296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18</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2</a:t>
            </a:r>
            <a:endParaRPr lang="th-TH" b="1" dirty="0"/>
          </a:p>
        </p:txBody>
      </p:sp>
      <p:sp>
        <p:nvSpPr>
          <p:cNvPr id="5" name="Rectangle 4"/>
          <p:cNvSpPr/>
          <p:nvPr/>
        </p:nvSpPr>
        <p:spPr>
          <a:xfrm>
            <a:off x="971600" y="2924944"/>
            <a:ext cx="7056784" cy="523220"/>
          </a:xfrm>
          <a:prstGeom prst="rect">
            <a:avLst/>
          </a:prstGeom>
        </p:spPr>
        <p:txBody>
          <a:bodyPr wrap="square">
            <a:spAutoFit/>
          </a:bodyPr>
          <a:lstStyle/>
          <a:p>
            <a:pPr algn="ctr"/>
            <a:r>
              <a:rPr lang="en-US" b="1" dirty="0" smtClean="0"/>
              <a:t> - Minutes of 1</a:t>
            </a:r>
            <a:r>
              <a:rPr lang="en-US" b="1" baseline="30000" dirty="0" smtClean="0"/>
              <a:t>st </a:t>
            </a:r>
            <a:r>
              <a:rPr lang="en-US" b="1" dirty="0" smtClean="0"/>
              <a:t>JBC meeting as attached -</a:t>
            </a:r>
            <a:endParaRPr lang="en-US" b="1" dirty="0"/>
          </a:p>
        </p:txBody>
      </p:sp>
    </p:spTree>
    <p:extLst>
      <p:ext uri="{BB962C8B-B14F-4D97-AF65-F5344CB8AC3E}">
        <p14:creationId xmlns:p14="http://schemas.microsoft.com/office/powerpoint/2010/main" val="1992855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19</a:t>
            </a:fld>
            <a:endParaRPr lang="th-TH"/>
          </a:p>
        </p:txBody>
      </p:sp>
      <p:sp>
        <p:nvSpPr>
          <p:cNvPr id="3" name="Rectangle 2"/>
          <p:cNvSpPr/>
          <p:nvPr/>
        </p:nvSpPr>
        <p:spPr>
          <a:xfrm>
            <a:off x="683568" y="1596856"/>
            <a:ext cx="7848872" cy="3416320"/>
          </a:xfrm>
          <a:prstGeom prst="rect">
            <a:avLst/>
          </a:prstGeom>
        </p:spPr>
        <p:txBody>
          <a:bodyPr wrap="square">
            <a:spAutoFit/>
          </a:bodyPr>
          <a:lstStyle/>
          <a:p>
            <a:r>
              <a:rPr lang="en-US" sz="2400" u="sng" dirty="0" smtClean="0"/>
              <a:t>Recommendation</a:t>
            </a:r>
            <a:r>
              <a:rPr lang="en-US" sz="2400" dirty="0" smtClean="0"/>
              <a:t>:</a:t>
            </a:r>
            <a:endParaRPr lang="en-US" sz="2400" dirty="0"/>
          </a:p>
          <a:p>
            <a:r>
              <a:rPr lang="en-US" sz="2400" dirty="0" smtClean="0"/>
              <a:t>……………………………………………………………………………………………………………………………………………………………………………………………………………………………………………………………………………………………...</a:t>
            </a:r>
            <a:endParaRPr lang="en-US" sz="2400" u="sng" dirty="0" smtClean="0"/>
          </a:p>
          <a:p>
            <a:endParaRPr lang="en-US" sz="2400" u="sng" dirty="0" smtClean="0"/>
          </a:p>
          <a:p>
            <a:r>
              <a:rPr lang="en-US" sz="2400" u="sng" dirty="0" smtClean="0"/>
              <a:t>Resolution</a:t>
            </a:r>
            <a:r>
              <a:rPr lang="en-US" sz="2400" dirty="0" smtClean="0"/>
              <a:t>:</a:t>
            </a:r>
          </a:p>
          <a:p>
            <a:r>
              <a:rPr lang="en-US" sz="2400" dirty="0" smtClean="0"/>
              <a:t>………………………………………………………………………………………………………………………………………………………………………………………………………………………………………………………………………………………………</a:t>
            </a:r>
            <a:endParaRPr lang="en-US" sz="2400" u="sng" dirty="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2</a:t>
            </a:r>
            <a:endParaRPr lang="th-TH" b="1" dirty="0"/>
          </a:p>
        </p:txBody>
      </p:sp>
    </p:spTree>
    <p:extLst>
      <p:ext uri="{BB962C8B-B14F-4D97-AF65-F5344CB8AC3E}">
        <p14:creationId xmlns:p14="http://schemas.microsoft.com/office/powerpoint/2010/main" val="4135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5616" y="1700808"/>
            <a:ext cx="7272808" cy="1692771"/>
          </a:xfrm>
          <a:prstGeom prst="rect">
            <a:avLst/>
          </a:prstGeom>
        </p:spPr>
        <p:txBody>
          <a:bodyPr wrap="square">
            <a:spAutoFit/>
          </a:bodyPr>
          <a:lstStyle/>
          <a:p>
            <a:r>
              <a:rPr lang="en-US" sz="2400" b="1" u="sng" dirty="0" smtClean="0"/>
              <a:t>Welcome Remarks </a:t>
            </a:r>
          </a:p>
          <a:p>
            <a:endParaRPr lang="en-US" sz="2000" b="1" dirty="0" smtClean="0"/>
          </a:p>
          <a:p>
            <a:pPr marL="342900" indent="-342900">
              <a:buFontTx/>
              <a:buChar char="-"/>
            </a:pPr>
            <a:r>
              <a:rPr lang="en-US" sz="2000" b="1" dirty="0"/>
              <a:t>H.E. Mr. </a:t>
            </a:r>
            <a:r>
              <a:rPr lang="es-ES_tradnl" sz="2000" b="1" dirty="0"/>
              <a:t>Javier Becker, </a:t>
            </a:r>
            <a:r>
              <a:rPr lang="es-ES_tradnl" sz="2000" b="1" dirty="0" err="1"/>
              <a:t>Ambassador</a:t>
            </a:r>
            <a:r>
              <a:rPr lang="es-ES_tradnl" sz="2000" b="1" dirty="0"/>
              <a:t> of Chile in </a:t>
            </a:r>
            <a:r>
              <a:rPr lang="es-ES_tradnl" sz="2000" b="1" dirty="0" err="1" smtClean="0"/>
              <a:t>Thailand</a:t>
            </a:r>
            <a:endParaRPr lang="es-ES_tradnl" sz="2000" b="1" dirty="0" smtClean="0"/>
          </a:p>
          <a:p>
            <a:pPr marL="342900" indent="-342900">
              <a:buFontTx/>
              <a:buChar char="-"/>
            </a:pPr>
            <a:endParaRPr lang="th-TH" sz="2000" dirty="0"/>
          </a:p>
          <a:p>
            <a:pPr marL="342900" indent="-342900">
              <a:buFontTx/>
              <a:buChar char="-"/>
            </a:pPr>
            <a:r>
              <a:rPr lang="en-US" sz="2000" b="1" dirty="0" smtClean="0"/>
              <a:t>H.E. Mr. </a:t>
            </a:r>
            <a:r>
              <a:rPr lang="en-US" sz="2000" b="1" dirty="0" err="1" smtClean="0"/>
              <a:t>Surapon</a:t>
            </a:r>
            <a:r>
              <a:rPr lang="en-US" sz="2000" b="1" dirty="0" smtClean="0"/>
              <a:t> </a:t>
            </a:r>
            <a:r>
              <a:rPr lang="en-US" sz="2000" b="1" dirty="0" err="1" smtClean="0"/>
              <a:t>Petchvra</a:t>
            </a:r>
            <a:r>
              <a:rPr lang="en-US" sz="2000" b="1" dirty="0" smtClean="0"/>
              <a:t>, </a:t>
            </a:r>
            <a:r>
              <a:rPr lang="es-ES_tradnl" sz="2000" b="1" dirty="0" err="1" smtClean="0"/>
              <a:t>Ambassador</a:t>
            </a:r>
            <a:r>
              <a:rPr lang="es-ES_tradnl" sz="2000" b="1" dirty="0" smtClean="0"/>
              <a:t> </a:t>
            </a:r>
            <a:r>
              <a:rPr lang="es-ES_tradnl" sz="2000" b="1" dirty="0"/>
              <a:t>of </a:t>
            </a:r>
            <a:r>
              <a:rPr lang="es-ES_tradnl" sz="2000" b="1" dirty="0" err="1"/>
              <a:t>Thailand</a:t>
            </a:r>
            <a:r>
              <a:rPr lang="es-ES_tradnl" sz="2000" b="1" dirty="0"/>
              <a:t> in </a:t>
            </a:r>
            <a:r>
              <a:rPr lang="es-ES_tradnl" sz="2000" b="1" dirty="0" smtClean="0"/>
              <a:t>Chile</a:t>
            </a:r>
          </a:p>
        </p:txBody>
      </p:sp>
      <p:sp>
        <p:nvSpPr>
          <p:cNvPr id="16" name="Rectangle 15"/>
          <p:cNvSpPr/>
          <p:nvPr/>
        </p:nvSpPr>
        <p:spPr>
          <a:xfrm>
            <a:off x="1115616" y="3645024"/>
            <a:ext cx="7272808" cy="1754326"/>
          </a:xfrm>
          <a:prstGeom prst="rect">
            <a:avLst/>
          </a:prstGeom>
        </p:spPr>
        <p:txBody>
          <a:bodyPr wrap="square">
            <a:spAutoFit/>
          </a:bodyPr>
          <a:lstStyle/>
          <a:p>
            <a:r>
              <a:rPr lang="en-US" sz="2400" b="1" u="sng" dirty="0" smtClean="0"/>
              <a:t>Opening Remarks </a:t>
            </a:r>
          </a:p>
          <a:p>
            <a:endParaRPr lang="en-US" sz="2400" b="1" dirty="0" smtClean="0"/>
          </a:p>
          <a:p>
            <a:pPr marL="342900" indent="-342900">
              <a:buFontTx/>
              <a:buChar char="-"/>
            </a:pPr>
            <a:r>
              <a:rPr lang="en-US" sz="2000" b="1" dirty="0" smtClean="0"/>
              <a:t>Mr. Kanit Si</a:t>
            </a:r>
            <a:r>
              <a:rPr lang="es-ES_tradnl" sz="2000" b="1" dirty="0" smtClean="0"/>
              <a:t>, </a:t>
            </a:r>
            <a:r>
              <a:rPr lang="es-ES_tradnl" sz="2000" b="1" dirty="0" err="1" smtClean="0"/>
              <a:t>Chairman</a:t>
            </a:r>
            <a:r>
              <a:rPr lang="es-ES_tradnl" sz="2000" b="1" dirty="0" smtClean="0"/>
              <a:t> </a:t>
            </a:r>
            <a:r>
              <a:rPr lang="es-ES_tradnl" sz="2000" b="1" dirty="0"/>
              <a:t>of </a:t>
            </a:r>
            <a:r>
              <a:rPr lang="es-ES_tradnl" sz="2000" b="1" dirty="0" smtClean="0"/>
              <a:t>Thai-</a:t>
            </a:r>
            <a:r>
              <a:rPr lang="es-ES_tradnl" sz="2000" b="1" dirty="0" err="1" smtClean="0"/>
              <a:t>Chilean</a:t>
            </a:r>
            <a:r>
              <a:rPr lang="es-ES_tradnl" sz="2000" b="1" dirty="0" smtClean="0"/>
              <a:t> Business Council</a:t>
            </a:r>
          </a:p>
          <a:p>
            <a:pPr marL="342900" indent="-342900">
              <a:buFontTx/>
              <a:buChar char="-"/>
            </a:pPr>
            <a:endParaRPr lang="es-ES_tradnl" sz="2000" b="1" dirty="0" smtClean="0"/>
          </a:p>
          <a:p>
            <a:pPr marL="342900" indent="-342900">
              <a:buFontTx/>
              <a:buChar char="-"/>
            </a:pPr>
            <a:r>
              <a:rPr lang="en-US" sz="2000" b="1" dirty="0"/>
              <a:t>Mr. Juan </a:t>
            </a:r>
            <a:r>
              <a:rPr lang="en-US" sz="2000" b="1" dirty="0" err="1"/>
              <a:t>Mackenna</a:t>
            </a:r>
            <a:r>
              <a:rPr lang="es-ES_tradnl" sz="2000" b="1" dirty="0"/>
              <a:t>, </a:t>
            </a:r>
            <a:r>
              <a:rPr lang="es-ES_tradnl" sz="2000" b="1" dirty="0" err="1"/>
              <a:t>Chairman</a:t>
            </a:r>
            <a:r>
              <a:rPr lang="es-ES_tradnl" sz="2000" b="1" dirty="0"/>
              <a:t> of </a:t>
            </a:r>
            <a:r>
              <a:rPr lang="es-ES_tradnl" sz="2000" b="1" dirty="0" err="1"/>
              <a:t>Chilean</a:t>
            </a:r>
            <a:r>
              <a:rPr lang="es-ES_tradnl" sz="2000" b="1" dirty="0"/>
              <a:t>-Thai Business </a:t>
            </a:r>
            <a:r>
              <a:rPr lang="es-ES_tradnl" sz="2000" b="1" dirty="0" smtClean="0"/>
              <a:t>Council</a:t>
            </a:r>
            <a:endParaRPr lang="th-TH" sz="2000" dirty="0"/>
          </a:p>
        </p:txBody>
      </p:sp>
    </p:spTree>
    <p:extLst>
      <p:ext uri="{BB962C8B-B14F-4D97-AF65-F5344CB8AC3E}">
        <p14:creationId xmlns:p14="http://schemas.microsoft.com/office/powerpoint/2010/main" val="2857835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20</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3</a:t>
            </a:r>
            <a:endParaRPr lang="th-TH" b="1" dirty="0"/>
          </a:p>
        </p:txBody>
      </p:sp>
      <p:sp>
        <p:nvSpPr>
          <p:cNvPr id="4" name="Rectangle 3"/>
          <p:cNvSpPr/>
          <p:nvPr/>
        </p:nvSpPr>
        <p:spPr>
          <a:xfrm>
            <a:off x="1403648" y="1844824"/>
            <a:ext cx="6984776" cy="954107"/>
          </a:xfrm>
          <a:prstGeom prst="rect">
            <a:avLst/>
          </a:prstGeom>
        </p:spPr>
        <p:txBody>
          <a:bodyPr wrap="square">
            <a:spAutoFit/>
          </a:bodyPr>
          <a:lstStyle/>
          <a:p>
            <a:r>
              <a:rPr lang="en-US" b="1" dirty="0"/>
              <a:t>Economic Overview of Chile and the Impact of Thailand-Chile </a:t>
            </a:r>
            <a:r>
              <a:rPr lang="en-US" b="1" dirty="0" smtClean="0"/>
              <a:t>FTA</a:t>
            </a:r>
          </a:p>
        </p:txBody>
      </p:sp>
      <p:sp>
        <p:nvSpPr>
          <p:cNvPr id="5" name="Rectangle 4"/>
          <p:cNvSpPr/>
          <p:nvPr/>
        </p:nvSpPr>
        <p:spPr>
          <a:xfrm>
            <a:off x="1331640" y="4809346"/>
            <a:ext cx="6214116" cy="707886"/>
          </a:xfrm>
          <a:prstGeom prst="rect">
            <a:avLst/>
          </a:prstGeom>
        </p:spPr>
        <p:txBody>
          <a:bodyPr wrap="square">
            <a:spAutoFit/>
          </a:bodyPr>
          <a:lstStyle/>
          <a:p>
            <a:pPr lvl="0" algn="ctr"/>
            <a:r>
              <a:rPr lang="en-US" sz="2000" dirty="0">
                <a:solidFill>
                  <a:prstClr val="black"/>
                </a:solidFill>
              </a:rPr>
              <a:t>Mr. Jaime Rivera</a:t>
            </a:r>
          </a:p>
          <a:p>
            <a:pPr lvl="0" algn="ctr"/>
            <a:r>
              <a:rPr lang="en-US" sz="2000" dirty="0">
                <a:solidFill>
                  <a:prstClr val="black"/>
                </a:solidFill>
              </a:rPr>
              <a:t>Trade Commissioner &amp; Coordinator of ASEAN Markets</a:t>
            </a:r>
          </a:p>
        </p:txBody>
      </p:sp>
    </p:spTree>
    <p:extLst>
      <p:ext uri="{BB962C8B-B14F-4D97-AF65-F5344CB8AC3E}">
        <p14:creationId xmlns:p14="http://schemas.microsoft.com/office/powerpoint/2010/main" val="3384315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21</a:t>
            </a:fld>
            <a:endParaRPr lang="th-TH"/>
          </a:p>
        </p:txBody>
      </p:sp>
      <p:sp>
        <p:nvSpPr>
          <p:cNvPr id="3" name="Rectangle 2"/>
          <p:cNvSpPr/>
          <p:nvPr/>
        </p:nvSpPr>
        <p:spPr>
          <a:xfrm>
            <a:off x="683568" y="1596856"/>
            <a:ext cx="7848872" cy="3416320"/>
          </a:xfrm>
          <a:prstGeom prst="rect">
            <a:avLst/>
          </a:prstGeom>
        </p:spPr>
        <p:txBody>
          <a:bodyPr wrap="square">
            <a:spAutoFit/>
          </a:bodyPr>
          <a:lstStyle/>
          <a:p>
            <a:r>
              <a:rPr lang="en-US" sz="2400" u="sng" dirty="0" smtClean="0"/>
              <a:t>Recommendation</a:t>
            </a:r>
            <a:r>
              <a:rPr lang="en-US" sz="2400" dirty="0" smtClean="0"/>
              <a:t>:</a:t>
            </a:r>
            <a:endParaRPr lang="en-US" sz="2400" dirty="0"/>
          </a:p>
          <a:p>
            <a:r>
              <a:rPr lang="en-US" sz="2400" dirty="0" smtClean="0"/>
              <a:t>……………………………………………………………………………………………………………………………………………………………………………………………………………………………………………………………………………………………...</a:t>
            </a:r>
            <a:endParaRPr lang="en-US" sz="2400" u="sng" dirty="0" smtClean="0"/>
          </a:p>
          <a:p>
            <a:endParaRPr lang="en-US" sz="2400" u="sng" dirty="0" smtClean="0"/>
          </a:p>
          <a:p>
            <a:r>
              <a:rPr lang="en-US" sz="2400" u="sng" dirty="0" smtClean="0"/>
              <a:t>Resolution</a:t>
            </a:r>
            <a:r>
              <a:rPr lang="en-US" sz="2400" dirty="0" smtClean="0"/>
              <a:t>:</a:t>
            </a:r>
          </a:p>
          <a:p>
            <a:r>
              <a:rPr lang="en-US" sz="2400" dirty="0" smtClean="0"/>
              <a:t>………………………………………………………………………………………………………………………………………………………………………………………………………………………………………………………………………………………………</a:t>
            </a:r>
            <a:endParaRPr lang="en-US" sz="2400" u="sng" dirty="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3</a:t>
            </a:r>
            <a:endParaRPr lang="th-TH" b="1" dirty="0"/>
          </a:p>
        </p:txBody>
      </p:sp>
    </p:spTree>
    <p:extLst>
      <p:ext uri="{BB962C8B-B14F-4D97-AF65-F5344CB8AC3E}">
        <p14:creationId xmlns:p14="http://schemas.microsoft.com/office/powerpoint/2010/main" val="41353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22</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4</a:t>
            </a:r>
            <a:endParaRPr lang="th-TH" b="1" dirty="0"/>
          </a:p>
        </p:txBody>
      </p:sp>
      <p:sp>
        <p:nvSpPr>
          <p:cNvPr id="4" name="Rectangle 3"/>
          <p:cNvSpPr/>
          <p:nvPr/>
        </p:nvSpPr>
        <p:spPr>
          <a:xfrm>
            <a:off x="971600" y="2204864"/>
            <a:ext cx="7200800" cy="523220"/>
          </a:xfrm>
          <a:prstGeom prst="rect">
            <a:avLst/>
          </a:prstGeom>
        </p:spPr>
        <p:txBody>
          <a:bodyPr wrap="square">
            <a:spAutoFit/>
          </a:bodyPr>
          <a:lstStyle/>
          <a:p>
            <a:pPr algn="ctr"/>
            <a:r>
              <a:rPr lang="en-US" b="1" dirty="0"/>
              <a:t>Briefing on ASEAN </a:t>
            </a:r>
            <a:r>
              <a:rPr lang="en-US" b="1" dirty="0" smtClean="0"/>
              <a:t>Economic Community (AEC)</a:t>
            </a:r>
          </a:p>
        </p:txBody>
      </p:sp>
      <p:sp>
        <p:nvSpPr>
          <p:cNvPr id="5" name="Rectangle 4"/>
          <p:cNvSpPr/>
          <p:nvPr/>
        </p:nvSpPr>
        <p:spPr>
          <a:xfrm>
            <a:off x="1475656" y="4509120"/>
            <a:ext cx="5904656" cy="1323439"/>
          </a:xfrm>
          <a:prstGeom prst="rect">
            <a:avLst/>
          </a:prstGeom>
        </p:spPr>
        <p:txBody>
          <a:bodyPr wrap="square">
            <a:spAutoFit/>
          </a:bodyPr>
          <a:lstStyle/>
          <a:p>
            <a:pPr lvl="0" algn="ctr"/>
            <a:r>
              <a:rPr lang="en-US" sz="2000" b="1" dirty="0" smtClean="0">
                <a:solidFill>
                  <a:prstClr val="black"/>
                </a:solidFill>
              </a:rPr>
              <a:t>Mr</a:t>
            </a:r>
            <a:r>
              <a:rPr lang="en-US" sz="2000" b="1" dirty="0">
                <a:solidFill>
                  <a:prstClr val="black"/>
                </a:solidFill>
              </a:rPr>
              <a:t>. </a:t>
            </a:r>
            <a:r>
              <a:rPr lang="en-US" sz="2000" b="1" dirty="0" err="1">
                <a:solidFill>
                  <a:prstClr val="black"/>
                </a:solidFill>
              </a:rPr>
              <a:t>Arin</a:t>
            </a:r>
            <a:r>
              <a:rPr lang="en-US" sz="2000" b="1" dirty="0">
                <a:solidFill>
                  <a:prstClr val="black"/>
                </a:solidFill>
              </a:rPr>
              <a:t> </a:t>
            </a:r>
            <a:r>
              <a:rPr lang="en-US" sz="2000" b="1" dirty="0" smtClean="0">
                <a:solidFill>
                  <a:prstClr val="black"/>
                </a:solidFill>
              </a:rPr>
              <a:t>Jira</a:t>
            </a:r>
          </a:p>
          <a:p>
            <a:pPr algn="ctr"/>
            <a:r>
              <a:rPr lang="en-US" sz="2000" dirty="0"/>
              <a:t>ASEAN Business Advisory Council, </a:t>
            </a:r>
            <a:r>
              <a:rPr lang="en-US" sz="2000" dirty="0" smtClean="0"/>
              <a:t>Chairman-Thailand and</a:t>
            </a:r>
            <a:endParaRPr lang="en-US" sz="2000" dirty="0"/>
          </a:p>
          <a:p>
            <a:pPr lvl="0" algn="ctr"/>
            <a:r>
              <a:rPr lang="en-US" sz="2000" dirty="0" smtClean="0">
                <a:solidFill>
                  <a:prstClr val="black"/>
                </a:solidFill>
              </a:rPr>
              <a:t>Vice </a:t>
            </a:r>
            <a:r>
              <a:rPr lang="en-US" sz="2000" dirty="0">
                <a:solidFill>
                  <a:prstClr val="black"/>
                </a:solidFill>
              </a:rPr>
              <a:t>Chairman, </a:t>
            </a:r>
            <a:r>
              <a:rPr lang="en-US" sz="2000" dirty="0" smtClean="0">
                <a:solidFill>
                  <a:prstClr val="black"/>
                </a:solidFill>
              </a:rPr>
              <a:t>The </a:t>
            </a:r>
            <a:r>
              <a:rPr lang="en-US" sz="2000" dirty="0">
                <a:solidFill>
                  <a:prstClr val="black"/>
                </a:solidFill>
              </a:rPr>
              <a:t>Federation of Thai </a:t>
            </a:r>
            <a:r>
              <a:rPr lang="en-US" sz="2000" dirty="0" smtClean="0">
                <a:solidFill>
                  <a:prstClr val="black"/>
                </a:solidFill>
              </a:rPr>
              <a:t>Industries</a:t>
            </a:r>
            <a:endParaRPr lang="en-US" sz="2000" dirty="0">
              <a:solidFill>
                <a:prstClr val="black"/>
              </a:solidFill>
            </a:endParaRPr>
          </a:p>
        </p:txBody>
      </p:sp>
    </p:spTree>
    <p:extLst>
      <p:ext uri="{BB962C8B-B14F-4D97-AF65-F5344CB8AC3E}">
        <p14:creationId xmlns:p14="http://schemas.microsoft.com/office/powerpoint/2010/main" val="2311725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1"/>
          </a:lnRef>
          <a:fillRef idx="3">
            <a:schemeClr val="accent1"/>
          </a:fillRef>
          <a:effectRef idx="2">
            <a:schemeClr val="accent1"/>
          </a:effectRef>
          <a:fontRef idx="minor">
            <a:schemeClr val="lt1"/>
          </a:fontRef>
        </p:style>
        <p:txBody>
          <a:bodyPr>
            <a:noAutofit/>
          </a:bodyPr>
          <a:lstStyle/>
          <a:p>
            <a:pPr algn="ctr"/>
            <a:endParaRPr lang="th-TH" sz="4000" b="1" dirty="0">
              <a:effectLst>
                <a:outerShdw blurRad="38100" dist="38100" dir="2700000" algn="tl">
                  <a:srgbClr val="000000">
                    <a:alpha val="43137"/>
                  </a:srgbClr>
                </a:outerShdw>
              </a:effectLst>
              <a:latin typeface="Browallia New" pitchFamily="34" charset="-34"/>
              <a:cs typeface="Browallia New" pitchFamily="34" charset="-34"/>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274341744"/>
              </p:ext>
            </p:extLst>
          </p:nvPr>
        </p:nvGraphicFramePr>
        <p:xfrm>
          <a:off x="467544" y="1268760"/>
          <a:ext cx="8352928" cy="4441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0" y="6038224"/>
            <a:ext cx="916793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latin typeface="Browallia New" pitchFamily="34" charset="-34"/>
                <a:cs typeface="Browallia New" pitchFamily="34" charset="-34"/>
              </a:rPr>
              <a:t>One Vision, One Identity, One Community</a:t>
            </a:r>
          </a:p>
        </p:txBody>
      </p:sp>
      <p:sp>
        <p:nvSpPr>
          <p:cNvPr id="5" name="Rectangle 4"/>
          <p:cNvSpPr/>
          <p:nvPr/>
        </p:nvSpPr>
        <p:spPr>
          <a:xfrm>
            <a:off x="745348" y="404664"/>
            <a:ext cx="7344816" cy="526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effectLst>
                <a:outerShdw blurRad="38100" dist="38100" dir="2700000" algn="tl">
                  <a:srgbClr val="000000">
                    <a:alpha val="43137"/>
                  </a:srgbClr>
                </a:outerShdw>
              </a:effectLst>
              <a:latin typeface="Browallia New" pitchFamily="34" charset="-34"/>
              <a:cs typeface="Browallia New" pitchFamily="34" charset="-34"/>
            </a:endParaRPr>
          </a:p>
          <a:p>
            <a:pPr algn="ctr"/>
            <a:r>
              <a:rPr lang="en-US" b="1" dirty="0">
                <a:effectLst>
                  <a:outerShdw blurRad="38100" dist="38100" dir="2700000" algn="tl">
                    <a:srgbClr val="000000">
                      <a:alpha val="43137"/>
                    </a:srgbClr>
                  </a:outerShdw>
                </a:effectLst>
                <a:latin typeface="Browallia New" pitchFamily="34" charset="-34"/>
                <a:cs typeface="Browallia New" pitchFamily="34" charset="-34"/>
              </a:rPr>
              <a:t> </a:t>
            </a:r>
            <a:r>
              <a:rPr lang="en-US" b="1" dirty="0" smtClean="0">
                <a:effectLst>
                  <a:outerShdw blurRad="38100" dist="38100" dir="2700000" algn="tl">
                    <a:srgbClr val="000000">
                      <a:alpha val="43137"/>
                    </a:srgbClr>
                  </a:outerShdw>
                </a:effectLst>
                <a:latin typeface="Browallia New" pitchFamily="34" charset="-34"/>
                <a:cs typeface="Browallia New" pitchFamily="34" charset="-34"/>
              </a:rPr>
              <a:t>            ASEAN Charter</a:t>
            </a:r>
            <a:r>
              <a:rPr lang="th-TH" b="1" dirty="0">
                <a:effectLst>
                  <a:outerShdw blurRad="38100" dist="38100" dir="2700000" algn="tl">
                    <a:srgbClr val="000000">
                      <a:alpha val="43137"/>
                    </a:srgbClr>
                  </a:outerShdw>
                </a:effectLst>
                <a:latin typeface="Browallia New" pitchFamily="34" charset="-34"/>
                <a:cs typeface="Browallia New" pitchFamily="34" charset="-34"/>
              </a:rPr>
              <a:t/>
            </a:r>
            <a:br>
              <a:rPr lang="th-TH" b="1" dirty="0">
                <a:effectLst>
                  <a:outerShdw blurRad="38100" dist="38100" dir="2700000" algn="tl">
                    <a:srgbClr val="000000">
                      <a:alpha val="43137"/>
                    </a:srgbClr>
                  </a:outerShdw>
                </a:effectLst>
                <a:latin typeface="Browallia New" pitchFamily="34" charset="-34"/>
                <a:cs typeface="Browallia New" pitchFamily="34" charset="-34"/>
              </a:rPr>
            </a:br>
            <a:endParaRPr lang="th-TH" dirty="0"/>
          </a:p>
        </p:txBody>
      </p:sp>
    </p:spTree>
    <p:extLst>
      <p:ext uri="{BB962C8B-B14F-4D97-AF65-F5344CB8AC3E}">
        <p14:creationId xmlns:p14="http://schemas.microsoft.com/office/powerpoint/2010/main" val="2539155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ตัวแทนเนื้อหา 4"/>
          <p:cNvGraphicFramePr>
            <a:graphicFrameLocks noGrp="1"/>
          </p:cNvGraphicFramePr>
          <p:nvPr>
            <p:ph idx="1"/>
            <p:extLst>
              <p:ext uri="{D42A27DB-BD31-4B8C-83A1-F6EECF244321}">
                <p14:modId xmlns:p14="http://schemas.microsoft.com/office/powerpoint/2010/main" val="3210041101"/>
              </p:ext>
            </p:extLst>
          </p:nvPr>
        </p:nvGraphicFramePr>
        <p:xfrm>
          <a:off x="179512" y="1412776"/>
          <a:ext cx="8352928" cy="5161825"/>
        </p:xfrm>
        <a:graphic>
          <a:graphicData uri="http://schemas.openxmlformats.org/drawingml/2006/table">
            <a:tbl>
              <a:tblPr firstRow="1" bandRow="1">
                <a:tableStyleId>{68D230F3-CF80-4859-8CE7-A43EE81993B5}</a:tableStyleId>
              </a:tblPr>
              <a:tblGrid>
                <a:gridCol w="2087780"/>
                <a:gridCol w="2087780"/>
                <a:gridCol w="2088684"/>
                <a:gridCol w="2088684"/>
              </a:tblGrid>
              <a:tr h="885481">
                <a:tc>
                  <a:txBody>
                    <a:bodyPr/>
                    <a:lstStyle/>
                    <a:p>
                      <a:pPr>
                        <a:lnSpc>
                          <a:spcPct val="115000"/>
                        </a:lnSpc>
                        <a:spcAft>
                          <a:spcPts val="0"/>
                        </a:spcAft>
                      </a:pPr>
                      <a:r>
                        <a:rPr lang="en-US" sz="1600" dirty="0">
                          <a:effectLst/>
                          <a:latin typeface="Times New Roman" panose="02020603050405020304" pitchFamily="18" charset="0"/>
                          <a:cs typeface="Times New Roman" panose="02020603050405020304" pitchFamily="18" charset="0"/>
                        </a:rPr>
                        <a:t>Single Market and Production </a:t>
                      </a:r>
                      <a:r>
                        <a:rPr lang="en-US" sz="1600" dirty="0" smtClean="0">
                          <a:effectLst/>
                          <a:latin typeface="Times New Roman" panose="02020603050405020304" pitchFamily="18" charset="0"/>
                          <a:cs typeface="Times New Roman" panose="02020603050405020304" pitchFamily="18" charset="0"/>
                        </a:rPr>
                        <a:t>Base</a:t>
                      </a:r>
                      <a:endParaRPr lang="en-US"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latin typeface="Times New Roman" panose="02020603050405020304" pitchFamily="18" charset="0"/>
                          <a:cs typeface="Times New Roman" panose="02020603050405020304" pitchFamily="18" charset="0"/>
                        </a:rPr>
                        <a:t>Competitive Economic Region</a:t>
                      </a:r>
                      <a:endParaRPr lang="en-US"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latin typeface="Times New Roman" panose="02020603050405020304" pitchFamily="18" charset="0"/>
                          <a:cs typeface="Times New Roman" panose="02020603050405020304" pitchFamily="18" charset="0"/>
                        </a:rPr>
                        <a:t>Equitable Economic Development</a:t>
                      </a:r>
                      <a:endParaRPr lang="en-US" sz="16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nSpc>
                          <a:spcPct val="115000"/>
                        </a:lnSpc>
                        <a:spcAft>
                          <a:spcPts val="0"/>
                        </a:spcAft>
                      </a:pPr>
                      <a:r>
                        <a:rPr lang="en-US" sz="1600" dirty="0">
                          <a:effectLst/>
                          <a:latin typeface="Times New Roman" panose="02020603050405020304" pitchFamily="18" charset="0"/>
                          <a:cs typeface="Times New Roman" panose="02020603050405020304" pitchFamily="18" charset="0"/>
                        </a:rPr>
                        <a:t>Integration into the Global Economy</a:t>
                      </a:r>
                      <a:endParaRPr lang="en-US" sz="1600" dirty="0">
                        <a:effectLst/>
                        <a:latin typeface="Times New Roman" panose="02020603050405020304" pitchFamily="18" charset="0"/>
                        <a:ea typeface="Calibri"/>
                        <a:cs typeface="Times New Roman" panose="02020603050405020304" pitchFamily="18" charset="0"/>
                      </a:endParaRPr>
                    </a:p>
                  </a:txBody>
                  <a:tcPr marL="68580" marR="68580" marT="0" marB="0"/>
                </a:tc>
              </a:tr>
              <a:tr h="4083071">
                <a:tc>
                  <a:txBody>
                    <a:bodyPr/>
                    <a:lstStyle/>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Free flow of goods</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Free flow of services</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Free flow of investment</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smtClean="0">
                          <a:effectLst/>
                          <a:latin typeface="Times New Roman" panose="02020603050405020304" pitchFamily="18" charset="0"/>
                          <a:cs typeface="Times New Roman" panose="02020603050405020304" pitchFamily="18" charset="0"/>
                        </a:rPr>
                        <a:t>Freer </a:t>
                      </a:r>
                      <a:r>
                        <a:rPr lang="en-US" sz="1800" dirty="0">
                          <a:effectLst/>
                          <a:latin typeface="Times New Roman" panose="02020603050405020304" pitchFamily="18" charset="0"/>
                          <a:cs typeface="Times New Roman" panose="02020603050405020304" pitchFamily="18" charset="0"/>
                        </a:rPr>
                        <a:t>flow of capital</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Free flow of skilled </a:t>
                      </a:r>
                      <a:r>
                        <a:rPr lang="en-US" sz="1800" dirty="0" smtClean="0">
                          <a:effectLst/>
                          <a:latin typeface="Times New Roman" panose="02020603050405020304" pitchFamily="18" charset="0"/>
                          <a:cs typeface="Times New Roman" panose="02020603050405020304" pitchFamily="18" charset="0"/>
                        </a:rPr>
                        <a:t>labor</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Priority Integration </a:t>
                      </a:r>
                      <a:r>
                        <a:rPr lang="en-US" sz="1800" dirty="0" smtClean="0">
                          <a:effectLst/>
                          <a:latin typeface="Times New Roman" panose="02020603050405020304" pitchFamily="18" charset="0"/>
                          <a:cs typeface="Times New Roman" panose="02020603050405020304" pitchFamily="18" charset="0"/>
                        </a:rPr>
                        <a:t>Sectors (12</a:t>
                      </a:r>
                      <a:r>
                        <a:rPr lang="en-US" sz="1800" baseline="0" dirty="0" smtClean="0">
                          <a:effectLst/>
                          <a:latin typeface="Times New Roman" panose="02020603050405020304" pitchFamily="18" charset="0"/>
                          <a:cs typeface="Times New Roman" panose="02020603050405020304" pitchFamily="18" charset="0"/>
                        </a:rPr>
                        <a:t> sectors)</a:t>
                      </a:r>
                      <a:endParaRPr lang="en-US" sz="2800" dirty="0">
                        <a:effectLst/>
                        <a:latin typeface="Times New Roman" panose="02020603050405020304" pitchFamily="18" charset="0"/>
                        <a:cs typeface="Times New Roman" panose="02020603050405020304" pitchFamily="18" charset="0"/>
                      </a:endParaRPr>
                    </a:p>
                    <a:p>
                      <a:pPr marL="0" lvl="0" indent="0">
                        <a:lnSpc>
                          <a:spcPct val="115000"/>
                        </a:lnSpc>
                        <a:spcAft>
                          <a:spcPts val="0"/>
                        </a:spcAft>
                        <a:buFont typeface="Arial" panose="020B0604020202020204" pitchFamily="34" charset="0"/>
                        <a:buNone/>
                      </a:pP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Competition Policy</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Consumer Protection</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Intellectual Property Rights (IPR)</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Infrastructure Development</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smtClean="0">
                          <a:effectLst/>
                          <a:latin typeface="Times New Roman" panose="02020603050405020304" pitchFamily="18" charset="0"/>
                          <a:cs typeface="Times New Roman" panose="02020603050405020304" pitchFamily="18" charset="0"/>
                        </a:rPr>
                        <a:t>Taxation Laws</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E-Commerce</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SME development</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smtClean="0">
                          <a:effectLst/>
                          <a:latin typeface="Times New Roman" panose="02020603050405020304" pitchFamily="18" charset="0"/>
                          <a:cs typeface="Times New Roman" panose="02020603050405020304" pitchFamily="18" charset="0"/>
                        </a:rPr>
                        <a:t>Initiatives</a:t>
                      </a:r>
                      <a:r>
                        <a:rPr lang="en-US" sz="1800" baseline="0" dirty="0" smtClean="0">
                          <a:effectLst/>
                          <a:latin typeface="Times New Roman" panose="02020603050405020304" pitchFamily="18" charset="0"/>
                          <a:cs typeface="Times New Roman" panose="02020603050405020304" pitchFamily="18" charset="0"/>
                        </a:rPr>
                        <a:t> </a:t>
                      </a:r>
                      <a:r>
                        <a:rPr lang="en-US" sz="1800" dirty="0" smtClean="0">
                          <a:effectLst/>
                          <a:latin typeface="Times New Roman" panose="02020603050405020304" pitchFamily="18" charset="0"/>
                          <a:cs typeface="Times New Roman" panose="02020603050405020304" pitchFamily="18" charset="0"/>
                        </a:rPr>
                        <a:t>for </a:t>
                      </a:r>
                      <a:r>
                        <a:rPr lang="en-US" sz="1800" dirty="0">
                          <a:effectLst/>
                          <a:latin typeface="Times New Roman" panose="02020603050405020304" pitchFamily="18" charset="0"/>
                          <a:cs typeface="Times New Roman" panose="02020603050405020304" pitchFamily="18" charset="0"/>
                        </a:rPr>
                        <a:t>ASEAN Integration (IAI)</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Coherent </a:t>
                      </a:r>
                      <a:r>
                        <a:rPr lang="en-US" sz="1800" dirty="0" smtClean="0">
                          <a:effectLst/>
                          <a:latin typeface="Times New Roman" panose="02020603050405020304" pitchFamily="18" charset="0"/>
                          <a:cs typeface="Times New Roman" panose="02020603050405020304" pitchFamily="18" charset="0"/>
                        </a:rPr>
                        <a:t>approach </a:t>
                      </a:r>
                      <a:r>
                        <a:rPr lang="en-US" sz="1800" dirty="0">
                          <a:effectLst/>
                          <a:latin typeface="Times New Roman" panose="02020603050405020304" pitchFamily="18" charset="0"/>
                          <a:cs typeface="Times New Roman" panose="02020603050405020304" pitchFamily="18" charset="0"/>
                        </a:rPr>
                        <a:t>towards </a:t>
                      </a:r>
                      <a:r>
                        <a:rPr lang="en-US" sz="1800" dirty="0" smtClean="0">
                          <a:effectLst/>
                          <a:latin typeface="Times New Roman" panose="02020603050405020304" pitchFamily="18" charset="0"/>
                          <a:cs typeface="Times New Roman" panose="02020603050405020304" pitchFamily="18" charset="0"/>
                        </a:rPr>
                        <a:t>external </a:t>
                      </a:r>
                      <a:r>
                        <a:rPr lang="en-US" sz="1800" dirty="0">
                          <a:effectLst/>
                          <a:latin typeface="Times New Roman" panose="02020603050405020304" pitchFamily="18" charset="0"/>
                          <a:cs typeface="Times New Roman" panose="02020603050405020304" pitchFamily="18" charset="0"/>
                        </a:rPr>
                        <a:t>e</a:t>
                      </a:r>
                      <a:r>
                        <a:rPr lang="en-US" sz="1800" dirty="0" smtClean="0">
                          <a:effectLst/>
                          <a:latin typeface="Times New Roman" panose="02020603050405020304" pitchFamily="18" charset="0"/>
                          <a:cs typeface="Times New Roman" panose="02020603050405020304" pitchFamily="18" charset="0"/>
                        </a:rPr>
                        <a:t>conomic </a:t>
                      </a:r>
                      <a:r>
                        <a:rPr lang="en-US" sz="1800" dirty="0">
                          <a:effectLst/>
                          <a:latin typeface="Times New Roman" panose="02020603050405020304" pitchFamily="18" charset="0"/>
                          <a:cs typeface="Times New Roman" panose="02020603050405020304" pitchFamily="18" charset="0"/>
                        </a:rPr>
                        <a:t>r</a:t>
                      </a:r>
                      <a:r>
                        <a:rPr lang="en-US" sz="1800" dirty="0" smtClean="0">
                          <a:effectLst/>
                          <a:latin typeface="Times New Roman" panose="02020603050405020304" pitchFamily="18" charset="0"/>
                          <a:cs typeface="Times New Roman" panose="02020603050405020304" pitchFamily="18" charset="0"/>
                        </a:rPr>
                        <a:t>elations</a:t>
                      </a:r>
                      <a:endParaRPr lang="en-US" sz="2800" dirty="0">
                        <a:effectLst/>
                        <a:latin typeface="Times New Roman" panose="02020603050405020304" pitchFamily="18" charset="0"/>
                        <a:cs typeface="Times New Roman" panose="02020603050405020304" pitchFamily="18" charset="0"/>
                      </a:endParaRPr>
                    </a:p>
                    <a:p>
                      <a:pPr marL="171450" lvl="0" indent="-171450">
                        <a:lnSpc>
                          <a:spcPct val="115000"/>
                        </a:lnSpc>
                        <a:spcAft>
                          <a:spcPts val="0"/>
                        </a:spcAft>
                        <a:buFont typeface="Arial" panose="020B0604020202020204" pitchFamily="34" charset="0"/>
                        <a:buChar char="•"/>
                      </a:pPr>
                      <a:r>
                        <a:rPr lang="en-US" sz="1800" dirty="0">
                          <a:effectLst/>
                          <a:latin typeface="Times New Roman" panose="02020603050405020304" pitchFamily="18" charset="0"/>
                          <a:cs typeface="Times New Roman" panose="02020603050405020304" pitchFamily="18" charset="0"/>
                        </a:rPr>
                        <a:t>Enhanced participation in global supply networks</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4" name="Rectangle 3"/>
          <p:cNvSpPr/>
          <p:nvPr/>
        </p:nvSpPr>
        <p:spPr>
          <a:xfrm>
            <a:off x="745348" y="332656"/>
            <a:ext cx="7344816" cy="598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ASEAN </a:t>
            </a:r>
            <a:r>
              <a:rPr lang="en-US" dirty="0" smtClean="0"/>
              <a:t>Economic Community (AEC) Blueprint</a:t>
            </a:r>
            <a:endParaRPr lang="th-TH" dirty="0"/>
          </a:p>
        </p:txBody>
      </p:sp>
    </p:spTree>
    <p:extLst>
      <p:ext uri="{BB962C8B-B14F-4D97-AF65-F5344CB8AC3E}">
        <p14:creationId xmlns:p14="http://schemas.microsoft.com/office/powerpoint/2010/main" val="1338559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แผนภูมิ 3"/>
          <p:cNvGraphicFramePr>
            <a:graphicFrameLocks/>
          </p:cNvGraphicFramePr>
          <p:nvPr>
            <p:extLst>
              <p:ext uri="{D42A27DB-BD31-4B8C-83A1-F6EECF244321}">
                <p14:modId xmlns:p14="http://schemas.microsoft.com/office/powerpoint/2010/main" val="2513719147"/>
              </p:ext>
            </p:extLst>
          </p:nvPr>
        </p:nvGraphicFramePr>
        <p:xfrm>
          <a:off x="323528" y="188640"/>
          <a:ext cx="8568952"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1596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ตัวแทนเนื้อหา 3"/>
          <p:cNvGraphicFramePr>
            <a:graphicFrameLocks noGrp="1"/>
          </p:cNvGraphicFramePr>
          <p:nvPr>
            <p:ph idx="1"/>
            <p:extLst>
              <p:ext uri="{D42A27DB-BD31-4B8C-83A1-F6EECF244321}">
                <p14:modId xmlns:p14="http://schemas.microsoft.com/office/powerpoint/2010/main" val="2961897992"/>
              </p:ext>
            </p:extLst>
          </p:nvPr>
        </p:nvGraphicFramePr>
        <p:xfrm>
          <a:off x="611560" y="260648"/>
          <a:ext cx="8280923" cy="5904656"/>
        </p:xfrm>
        <a:graphic>
          <a:graphicData uri="http://schemas.openxmlformats.org/drawingml/2006/table">
            <a:tbl>
              <a:tblPr firstRow="1" bandRow="1">
                <a:tableStyleId>{5C22544A-7EE6-4342-B048-85BDC9FD1C3A}</a:tableStyleId>
              </a:tblPr>
              <a:tblGrid>
                <a:gridCol w="1182989"/>
                <a:gridCol w="1182989"/>
                <a:gridCol w="1283396"/>
                <a:gridCol w="1082582"/>
                <a:gridCol w="1182989"/>
                <a:gridCol w="1182989"/>
                <a:gridCol w="1182989"/>
              </a:tblGrid>
              <a:tr h="68594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Country</a:t>
                      </a:r>
                    </a:p>
                  </a:txBody>
                  <a:tcPr marL="9028" marR="9028" marT="9028"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Population (Million)</a:t>
                      </a:r>
                    </a:p>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(2014)</a:t>
                      </a:r>
                      <a:endParaRPr lang="th-TH" sz="1800" b="1" i="0" u="none" strike="noStrike" dirty="0" smtClean="0">
                        <a:solidFill>
                          <a:srgbClr val="000000"/>
                        </a:solidFill>
                        <a:effectLst/>
                        <a:latin typeface="Browallia New" panose="020B0604020202020204" pitchFamily="34" charset="-34"/>
                        <a:cs typeface="Browallia New" panose="020B0604020202020204" pitchFamily="34" charset="-34"/>
                      </a:endParaRPr>
                    </a:p>
                  </a:txBody>
                  <a:tcPr marL="9028" marR="9028" marT="9028"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GDP per Capita Income </a:t>
                      </a:r>
                    </a:p>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(U.S. dollars)</a:t>
                      </a:r>
                      <a:endParaRPr lang="th-TH" sz="1800" b="1" i="0" u="none" strike="noStrike" dirty="0" smtClean="0">
                        <a:solidFill>
                          <a:srgbClr val="000000"/>
                        </a:solidFill>
                        <a:effectLst/>
                        <a:latin typeface="Browallia New" panose="020B0604020202020204" pitchFamily="34" charset="-34"/>
                        <a:cs typeface="Browallia New" panose="020B0604020202020204" pitchFamily="34" charset="-34"/>
                      </a:endParaRPr>
                    </a:p>
                  </a:txBody>
                  <a:tcPr marL="9028" marR="9028" marT="9028" marB="0" anchor="ctr"/>
                </a:tc>
                <a:tc gridSpan="4">
                  <a:txBody>
                    <a:bodyPr/>
                    <a:lstStyle/>
                    <a:p>
                      <a:pPr algn="ctr" fontAlgn="b"/>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GDP</a:t>
                      </a:r>
                      <a:r>
                        <a:rPr lang="en-US" sz="1800" b="1" i="0" u="none" strike="noStrike" baseline="0" dirty="0" smtClean="0">
                          <a:solidFill>
                            <a:srgbClr val="000000"/>
                          </a:solidFill>
                          <a:effectLst/>
                          <a:latin typeface="Browallia New" panose="020B0604020202020204" pitchFamily="34" charset="-34"/>
                          <a:cs typeface="Browallia New" panose="020B0604020202020204" pitchFamily="34" charset="-34"/>
                        </a:rPr>
                        <a:t> Growth </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ctr"/>
                </a:tc>
                <a:tc hMerge="1">
                  <a:txBody>
                    <a:bodyPr/>
                    <a:lstStyle/>
                    <a:p>
                      <a:pPr algn="r" fontAlgn="b"/>
                      <a:endParaRPr lang="th-TH" sz="1400" b="1" i="0" u="none" strike="noStrike" dirty="0">
                        <a:solidFill>
                          <a:srgbClr val="000000"/>
                        </a:solidFill>
                        <a:effectLst/>
                        <a:latin typeface="BrowalliaUPC" panose="020B0604020202020204" pitchFamily="34" charset="-34"/>
                        <a:cs typeface="BrowalliaUPC" panose="020B0604020202020204" pitchFamily="34" charset="-34"/>
                      </a:endParaRPr>
                    </a:p>
                  </a:txBody>
                  <a:tcPr marL="9525" marR="9525" marT="9525" marB="0" anchor="b"/>
                </a:tc>
                <a:tc hMerge="1">
                  <a:txBody>
                    <a:bodyPr/>
                    <a:lstStyle/>
                    <a:p>
                      <a:pPr algn="r" fontAlgn="b"/>
                      <a:endParaRPr lang="th-TH" sz="1400" b="1" i="0" u="none" strike="noStrike" dirty="0">
                        <a:solidFill>
                          <a:srgbClr val="000000"/>
                        </a:solidFill>
                        <a:effectLst/>
                        <a:latin typeface="BrowalliaUPC" panose="020B0604020202020204" pitchFamily="34" charset="-34"/>
                        <a:cs typeface="BrowalliaUPC" panose="020B0604020202020204" pitchFamily="34" charset="-34"/>
                      </a:endParaRPr>
                    </a:p>
                  </a:txBody>
                  <a:tcPr marL="9525" marR="9525" marT="9525" marB="0" anchor="b"/>
                </a:tc>
                <a:tc hMerge="1">
                  <a:txBody>
                    <a:bodyPr/>
                    <a:lstStyle/>
                    <a:p>
                      <a:pPr algn="r" fontAlgn="b"/>
                      <a:endParaRPr lang="th-TH" sz="1400" b="1" i="0" u="none" strike="noStrike" dirty="0">
                        <a:solidFill>
                          <a:srgbClr val="000000"/>
                        </a:solidFill>
                        <a:effectLst/>
                        <a:latin typeface="BrowalliaUPC" panose="020B0604020202020204" pitchFamily="34" charset="-34"/>
                        <a:cs typeface="BrowalliaUPC" panose="020B0604020202020204" pitchFamily="34" charset="-34"/>
                      </a:endParaRPr>
                    </a:p>
                  </a:txBody>
                  <a:tcPr marL="9525" marR="9525" marT="9525" marB="0" anchor="b"/>
                </a:tc>
              </a:tr>
              <a:tr h="303187">
                <a:tc>
                  <a:txBody>
                    <a:bodyPr/>
                    <a:lstStyle/>
                    <a:p>
                      <a:pPr algn="l" fontAlgn="b"/>
                      <a:endParaRPr lang="en-US"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ct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2014</a:t>
                      </a:r>
                    </a:p>
                  </a:txBody>
                  <a:tcPr marL="9028" marR="9028" marT="9028" marB="0" anchor="b"/>
                </a:tc>
                <a:tc>
                  <a:txBody>
                    <a:bodyPr/>
                    <a:lstStyle/>
                    <a:p>
                      <a:pPr algn="ct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2012</a:t>
                      </a:r>
                    </a:p>
                  </a:txBody>
                  <a:tcPr marL="9028" marR="9028" marT="9028" marB="0" anchor="b"/>
                </a:tc>
                <a:tc>
                  <a:txBody>
                    <a:bodyPr/>
                    <a:lstStyle/>
                    <a:p>
                      <a:pPr algn="ct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2013</a:t>
                      </a:r>
                    </a:p>
                  </a:txBody>
                  <a:tcPr marL="9028" marR="9028" marT="9028" marB="0" anchor="b"/>
                </a:tc>
                <a:tc>
                  <a:txBody>
                    <a:bodyPr/>
                    <a:lstStyle/>
                    <a:p>
                      <a:pPr algn="ct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2014</a:t>
                      </a:r>
                    </a:p>
                  </a:txBody>
                  <a:tcPr marL="9028" marR="9028" marT="9028" marB="0" anchor="b"/>
                </a:tc>
                <a:tc>
                  <a:txBody>
                    <a:bodyPr/>
                    <a:lstStyle/>
                    <a:p>
                      <a:pPr algn="ct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2015</a:t>
                      </a:r>
                    </a:p>
                  </a:txBody>
                  <a:tcPr marL="9028" marR="9028" marT="9028" marB="0" anchor="b"/>
                </a:tc>
              </a:tr>
              <a:tr h="460083">
                <a:tc>
                  <a:txBody>
                    <a:bodyPr/>
                    <a:lstStyle/>
                    <a:p>
                      <a:pPr algn="l" fontAlgn="b"/>
                      <a:r>
                        <a:rPr lang="en-US" sz="1800" b="1" i="0" u="none" strike="noStrike" dirty="0">
                          <a:solidFill>
                            <a:srgbClr val="000000"/>
                          </a:solidFill>
                          <a:effectLst/>
                          <a:latin typeface="Browallia New" panose="020B0604020202020204" pitchFamily="34" charset="-34"/>
                          <a:cs typeface="Browallia New" panose="020B0604020202020204" pitchFamily="34" charset="-34"/>
                        </a:rPr>
                        <a:t>Brunei Darussalam</a:t>
                      </a:r>
                    </a:p>
                  </a:txBody>
                  <a:tcPr marL="9028" marR="9028" marT="9028" marB="0" anchor="b"/>
                </a:tc>
                <a:tc>
                  <a:txBody>
                    <a:bodyPr/>
                    <a:lstStyle/>
                    <a:p>
                      <a:pPr algn="r" fontAlgn="t"/>
                      <a:r>
                        <a:rPr lang="th-TH" sz="1800" b="1" u="none" strike="noStrike" dirty="0">
                          <a:effectLst/>
                          <a:latin typeface="Browallia New" panose="020B0604020202020204" pitchFamily="34" charset="-34"/>
                          <a:cs typeface="Browallia New" panose="020B0604020202020204" pitchFamily="34" charset="-34"/>
                        </a:rPr>
                        <a:t>                            </a:t>
                      </a:r>
                      <a:r>
                        <a:rPr lang="th-TH" sz="1800" b="1" u="none" strike="noStrike" dirty="0" smtClean="0">
                          <a:effectLst/>
                          <a:latin typeface="Browallia New" panose="020B0604020202020204" pitchFamily="34" charset="-34"/>
                          <a:cs typeface="Browallia New" panose="020B0604020202020204" pitchFamily="34" charset="-34"/>
                        </a:rPr>
                        <a:t>0.4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40,858.8</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0.9</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a:t>
                      </a:r>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1.2</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4</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3.0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60083">
                <a:tc>
                  <a:txBody>
                    <a:bodyPr/>
                    <a:lstStyle/>
                    <a:p>
                      <a:pPr algn="l" fontAlgn="b"/>
                      <a:r>
                        <a:rPr lang="en-US" sz="1800" b="1" i="0" u="none" strike="noStrike" dirty="0">
                          <a:solidFill>
                            <a:srgbClr val="000000"/>
                          </a:solidFill>
                          <a:effectLst/>
                          <a:latin typeface="Browallia New" panose="020B0604020202020204" pitchFamily="34" charset="-34"/>
                          <a:cs typeface="Browallia New" panose="020B0604020202020204" pitchFamily="34" charset="-34"/>
                        </a:rPr>
                        <a:t>Cambodia</a:t>
                      </a:r>
                    </a:p>
                  </a:txBody>
                  <a:tcPr marL="9028" marR="9028" marT="9028" marB="0" anchor="b"/>
                </a:tc>
                <a:tc>
                  <a:txBody>
                    <a:bodyPr/>
                    <a:lstStyle/>
                    <a:p>
                      <a:pPr algn="r" fontAlgn="t"/>
                      <a:r>
                        <a:rPr lang="th-TH" sz="1800" b="1" u="none" strike="noStrike" dirty="0" smtClean="0">
                          <a:effectLst/>
                          <a:latin typeface="Browallia New" panose="020B0604020202020204" pitchFamily="34" charset="-34"/>
                          <a:cs typeface="Browallia New" panose="020B0604020202020204" pitchFamily="34" charset="-34"/>
                        </a:rPr>
                        <a:t>1</a:t>
                      </a:r>
                      <a:r>
                        <a:rPr lang="en-US" sz="1800" b="1" u="none" strike="noStrike" dirty="0" smtClean="0">
                          <a:effectLst/>
                          <a:latin typeface="Browallia New" panose="020B0604020202020204" pitchFamily="34" charset="-34"/>
                          <a:cs typeface="Browallia New" panose="020B0604020202020204" pitchFamily="34" charset="-34"/>
                        </a:rPr>
                        <a:t>6.0</a:t>
                      </a:r>
                      <a:r>
                        <a:rPr lang="th-TH" sz="1800" b="1" u="none" strike="noStrike" dirty="0" smtClean="0">
                          <a:effectLst/>
                          <a:latin typeface="Browallia New" panose="020B0604020202020204" pitchFamily="34" charset="-34"/>
                          <a:cs typeface="Browallia New" panose="020B0604020202020204" pitchFamily="34" charset="-34"/>
                        </a:rPr>
                        <a:t>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1,087.8</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3</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7.2</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7.3</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60083">
                <a:tc>
                  <a:txBody>
                    <a:bodyPr/>
                    <a:lstStyle/>
                    <a:p>
                      <a:pPr algn="l" fontAlgn="b"/>
                      <a:r>
                        <a:rPr lang="en-US" sz="1800" b="1" i="0" u="none" strike="noStrike">
                          <a:solidFill>
                            <a:srgbClr val="000000"/>
                          </a:solidFill>
                          <a:effectLst/>
                          <a:latin typeface="Browallia New" panose="020B0604020202020204" pitchFamily="34" charset="-34"/>
                          <a:cs typeface="Browallia New" panose="020B0604020202020204" pitchFamily="34" charset="-34"/>
                        </a:rPr>
                        <a:t>Indonesia</a:t>
                      </a:r>
                    </a:p>
                  </a:txBody>
                  <a:tcPr marL="9028" marR="9028" marT="9028" marB="0" anchor="b"/>
                </a:tc>
                <a:tc>
                  <a:txBody>
                    <a:bodyPr/>
                    <a:lstStyle/>
                    <a:p>
                      <a:pPr algn="r" fontAlgn="t"/>
                      <a:r>
                        <a:rPr lang="th-TH" sz="1800" b="1" u="none" strike="noStrike" dirty="0" smtClean="0">
                          <a:effectLst/>
                          <a:latin typeface="Browallia New" panose="020B0604020202020204" pitchFamily="34" charset="-34"/>
                          <a:cs typeface="Browallia New" panose="020B0604020202020204" pitchFamily="34" charset="-34"/>
                        </a:rPr>
                        <a:t> 248.8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3,41</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7</a:t>
                      </a:r>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6.</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3</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5.7</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4</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5.8</a:t>
                      </a:r>
                    </a:p>
                  </a:txBody>
                  <a:tcPr marL="9028" marR="9028" marT="9028" marB="0" anchor="b"/>
                </a:tc>
              </a:tr>
              <a:tr h="460083">
                <a:tc>
                  <a:txBody>
                    <a:bodyPr/>
                    <a:lstStyle/>
                    <a:p>
                      <a:pPr algn="l" fontAlgn="b"/>
                      <a:r>
                        <a:rPr lang="en-US" sz="1800" b="1" i="0" u="none" strike="noStrike">
                          <a:solidFill>
                            <a:srgbClr val="000000"/>
                          </a:solidFill>
                          <a:effectLst/>
                          <a:latin typeface="Browallia New" panose="020B0604020202020204" pitchFamily="34" charset="-34"/>
                          <a:cs typeface="Browallia New" panose="020B0604020202020204" pitchFamily="34" charset="-34"/>
                        </a:rPr>
                        <a:t>Lao P.D.R.</a:t>
                      </a:r>
                    </a:p>
                  </a:txBody>
                  <a:tcPr marL="9028" marR="9028" marT="9028" marB="0" anchor="b"/>
                </a:tc>
                <a:tc>
                  <a:txBody>
                    <a:bodyPr/>
                    <a:lstStyle/>
                    <a:p>
                      <a:pPr algn="r" fontAlgn="t"/>
                      <a:r>
                        <a:rPr lang="th-TH" sz="1800" b="1" u="none" strike="noStrike" dirty="0">
                          <a:effectLst/>
                          <a:latin typeface="Browallia New" panose="020B0604020202020204" pitchFamily="34" charset="-34"/>
                          <a:cs typeface="Browallia New" panose="020B0604020202020204" pitchFamily="34" charset="-34"/>
                        </a:rPr>
                        <a:t>                          </a:t>
                      </a:r>
                      <a:r>
                        <a:rPr lang="th-TH" sz="1800" b="1" u="none" strike="noStrike" dirty="0" smtClean="0">
                          <a:effectLst/>
                          <a:latin typeface="Browallia New" panose="020B0604020202020204" pitchFamily="34" charset="-34"/>
                          <a:cs typeface="Browallia New" panose="020B0604020202020204" pitchFamily="34" charset="-34"/>
                        </a:rPr>
                        <a:t>6.</a:t>
                      </a:r>
                      <a:r>
                        <a:rPr lang="en-US" sz="1800" b="1" u="none" strike="noStrike" dirty="0" smtClean="0">
                          <a:effectLst/>
                          <a:latin typeface="Browallia New" panose="020B0604020202020204" pitchFamily="34" charset="-34"/>
                          <a:cs typeface="Browallia New" panose="020B0604020202020204" pitchFamily="34" charset="-34"/>
                        </a:rPr>
                        <a:t>7</a:t>
                      </a:r>
                      <a:r>
                        <a:rPr lang="th-TH" sz="1800" b="1" u="none" strike="noStrike" dirty="0" smtClean="0">
                          <a:effectLst/>
                          <a:latin typeface="Browallia New" panose="020B0604020202020204" pitchFamily="34" charset="-34"/>
                          <a:cs typeface="Browallia New" panose="020B0604020202020204" pitchFamily="34" charset="-34"/>
                        </a:rPr>
                        <a:t>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1,567.0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9</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8.2</a:t>
                      </a: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5</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7.8</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60083">
                <a:tc>
                  <a:txBody>
                    <a:bodyPr/>
                    <a:lstStyle/>
                    <a:p>
                      <a:pPr algn="l" fontAlgn="b"/>
                      <a:r>
                        <a:rPr lang="en-US" sz="1800" b="1" i="0" u="none" strike="noStrike">
                          <a:solidFill>
                            <a:srgbClr val="000000"/>
                          </a:solidFill>
                          <a:effectLst/>
                          <a:latin typeface="Browallia New" panose="020B0604020202020204" pitchFamily="34" charset="-34"/>
                          <a:cs typeface="Browallia New" panose="020B0604020202020204" pitchFamily="34" charset="-34"/>
                        </a:rPr>
                        <a:t>Malaysia</a:t>
                      </a:r>
                    </a:p>
                  </a:txBody>
                  <a:tcPr marL="9028" marR="9028" marT="9028" marB="0" anchor="b"/>
                </a:tc>
                <a:tc>
                  <a:txBody>
                    <a:bodyPr/>
                    <a:lstStyle/>
                    <a:p>
                      <a:pPr algn="r" fontAlgn="t"/>
                      <a:r>
                        <a:rPr lang="th-TH" sz="1800" b="1" u="none" strike="noStrike" dirty="0" smtClean="0">
                          <a:effectLst/>
                          <a:latin typeface="Browallia New" panose="020B0604020202020204" pitchFamily="34" charset="-34"/>
                          <a:cs typeface="Browallia New" panose="020B0604020202020204" pitchFamily="34" charset="-34"/>
                        </a:rPr>
                        <a:t>                     29.9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11,386.</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7</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5.6</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4.6</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5.2</a:t>
                      </a: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60083">
                <a:tc>
                  <a:txBody>
                    <a:bodyPr/>
                    <a:lstStyle/>
                    <a:p>
                      <a:pPr algn="l" fontAlgn="b"/>
                      <a:r>
                        <a:rPr lang="en-US" sz="1800" b="1" i="0" u="none" strike="noStrike" dirty="0">
                          <a:solidFill>
                            <a:srgbClr val="000000"/>
                          </a:solidFill>
                          <a:effectLst/>
                          <a:latin typeface="Browallia New" panose="020B0604020202020204" pitchFamily="34" charset="-34"/>
                          <a:cs typeface="Browallia New" panose="020B0604020202020204" pitchFamily="34" charset="-34"/>
                        </a:rPr>
                        <a:t>Myanmar</a:t>
                      </a:r>
                    </a:p>
                  </a:txBody>
                  <a:tcPr marL="9028" marR="9028" marT="9028" marB="0" anchor="b"/>
                </a:tc>
                <a:tc>
                  <a:txBody>
                    <a:bodyPr/>
                    <a:lstStyle/>
                    <a:p>
                      <a:pPr algn="r" fontAlgn="t"/>
                      <a:r>
                        <a:rPr lang="th-TH" sz="1800" b="1" u="none" strike="noStrike" dirty="0">
                          <a:effectLst/>
                          <a:latin typeface="Browallia New" panose="020B0604020202020204" pitchFamily="34" charset="-34"/>
                          <a:cs typeface="Browallia New" panose="020B0604020202020204" pitchFamily="34" charset="-34"/>
                        </a:rPr>
                        <a:t> </a:t>
                      </a:r>
                      <a:r>
                        <a:rPr lang="th-TH" sz="1800" b="1" u="none" strike="noStrike" dirty="0" smtClean="0">
                          <a:effectLst/>
                          <a:latin typeface="Browallia New" panose="020B0604020202020204" pitchFamily="34" charset="-34"/>
                          <a:cs typeface="Browallia New" panose="020B0604020202020204" pitchFamily="34" charset="-34"/>
                        </a:rPr>
                        <a:t>                  61.</a:t>
                      </a:r>
                      <a:r>
                        <a:rPr lang="en-US" sz="1800" b="1" u="none" strike="noStrike" dirty="0" smtClean="0">
                          <a:effectLst/>
                          <a:latin typeface="Browallia New" panose="020B0604020202020204" pitchFamily="34" charset="-34"/>
                          <a:cs typeface="Browallia New" panose="020B0604020202020204" pitchFamily="34" charset="-34"/>
                        </a:rPr>
                        <a:t>7</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910.</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4</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7.3</a:t>
                      </a:r>
                    </a:p>
                  </a:txBody>
                  <a:tcPr marL="9028" marR="9028" marT="9028" marB="0" anchor="b"/>
                </a:tc>
                <a:tc>
                  <a:txBody>
                    <a:bodyPr/>
                    <a:lstStyle/>
                    <a:p>
                      <a:pPr algn="r" fontAlgn="b"/>
                      <a:r>
                        <a:rPr lang="th-TH" sz="1800" b="1" i="0" u="none" strike="noStrike">
                          <a:solidFill>
                            <a:srgbClr val="000000"/>
                          </a:solidFill>
                          <a:effectLst/>
                          <a:latin typeface="Browallia New" panose="020B0604020202020204" pitchFamily="34" charset="-34"/>
                          <a:cs typeface="Browallia New" panose="020B0604020202020204" pitchFamily="34" charset="-34"/>
                        </a:rPr>
                        <a:t>7.5</a:t>
                      </a: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7.8</a:t>
                      </a: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7.8</a:t>
                      </a:r>
                    </a:p>
                  </a:txBody>
                  <a:tcPr marL="9028" marR="9028" marT="9028" marB="0" anchor="b"/>
                </a:tc>
              </a:tr>
              <a:tr h="460083">
                <a:tc>
                  <a:txBody>
                    <a:bodyPr/>
                    <a:lstStyle/>
                    <a:p>
                      <a:pPr algn="l" fontAlgn="b"/>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 The Philippines</a:t>
                      </a:r>
                      <a:endParaRPr lang="en-US"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t"/>
                      <a:r>
                        <a:rPr lang="th-TH" sz="1800" b="1" u="none" strike="noStrike" dirty="0" smtClean="0">
                          <a:effectLst/>
                          <a:latin typeface="Browallia New" panose="020B0604020202020204" pitchFamily="34" charset="-34"/>
                          <a:cs typeface="Browallia New" panose="020B0604020202020204" pitchFamily="34" charset="-34"/>
                        </a:rPr>
                        <a:t>                  </a:t>
                      </a:r>
                      <a:r>
                        <a:rPr lang="en-US" sz="1800" b="1" u="none" strike="noStrike" dirty="0" smtClean="0">
                          <a:effectLst/>
                          <a:latin typeface="Browallia New" panose="020B0604020202020204" pitchFamily="34" charset="-34"/>
                          <a:cs typeface="Browallia New" panose="020B0604020202020204" pitchFamily="34" charset="-34"/>
                        </a:rPr>
                        <a:t>104.0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2,934.6</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6.8</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7.</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2</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6</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.5</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6.5</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60083">
                <a:tc>
                  <a:txBody>
                    <a:bodyPr/>
                    <a:lstStyle/>
                    <a:p>
                      <a:pPr algn="l" fontAlgn="b"/>
                      <a:r>
                        <a:rPr lang="en-US" sz="1800" b="1" i="0" u="none" strike="noStrike">
                          <a:solidFill>
                            <a:srgbClr val="000000"/>
                          </a:solidFill>
                          <a:effectLst/>
                          <a:latin typeface="Browallia New" panose="020B0604020202020204" pitchFamily="34" charset="-34"/>
                          <a:cs typeface="Browallia New" panose="020B0604020202020204" pitchFamily="34" charset="-34"/>
                        </a:rPr>
                        <a:t>Singapore</a:t>
                      </a:r>
                    </a:p>
                  </a:txBody>
                  <a:tcPr marL="9028" marR="9028" marT="9028" marB="0" anchor="b"/>
                </a:tc>
                <a:tc>
                  <a:txBody>
                    <a:bodyPr/>
                    <a:lstStyle/>
                    <a:p>
                      <a:pPr algn="r" fontAlgn="t"/>
                      <a:r>
                        <a:rPr lang="th-TH" sz="1800" b="1" u="none" strike="noStrike" dirty="0" smtClean="0">
                          <a:effectLst/>
                          <a:latin typeface="Browallia New" panose="020B0604020202020204" pitchFamily="34" charset="-34"/>
                          <a:cs typeface="Browallia New" panose="020B0604020202020204" pitchFamily="34" charset="-34"/>
                        </a:rPr>
                        <a:t>                       5.4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55,568.</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5</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1.9</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4.0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3.6</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3.6</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60083">
                <a:tc>
                  <a:txBody>
                    <a:bodyPr/>
                    <a:lstStyle/>
                    <a:p>
                      <a:pPr algn="l" fontAlgn="b"/>
                      <a:r>
                        <a:rPr lang="en-US" sz="1800" b="1" i="0" u="none" strike="noStrike">
                          <a:solidFill>
                            <a:srgbClr val="000000"/>
                          </a:solidFill>
                          <a:effectLst/>
                          <a:latin typeface="Browallia New" panose="020B0604020202020204" pitchFamily="34" charset="-34"/>
                          <a:cs typeface="Browallia New" panose="020B0604020202020204" pitchFamily="34" charset="-34"/>
                        </a:rPr>
                        <a:t>Thailand</a:t>
                      </a:r>
                    </a:p>
                  </a:txBody>
                  <a:tcPr marL="9028" marR="9028" marT="9028" marB="0" anchor="b"/>
                </a:tc>
                <a:tc>
                  <a:txBody>
                    <a:bodyPr/>
                    <a:lstStyle/>
                    <a:p>
                      <a:pPr algn="r" fontAlgn="t"/>
                      <a:r>
                        <a:rPr lang="th-TH" sz="1800" b="1" u="none" strike="noStrike" dirty="0" smtClean="0">
                          <a:effectLst/>
                          <a:latin typeface="Browallia New" panose="020B0604020202020204" pitchFamily="34" charset="-34"/>
                          <a:cs typeface="Browallia New" panose="020B0604020202020204" pitchFamily="34" charset="-34"/>
                        </a:rPr>
                        <a:t>                     6</a:t>
                      </a:r>
                      <a:r>
                        <a:rPr lang="en-US" sz="1800" b="1" u="none" strike="noStrike" dirty="0" smtClean="0">
                          <a:effectLst/>
                          <a:latin typeface="Browallia New" panose="020B0604020202020204" pitchFamily="34" charset="-34"/>
                          <a:cs typeface="Browallia New" panose="020B0604020202020204" pitchFamily="34" charset="-34"/>
                        </a:rPr>
                        <a:t>7</a:t>
                      </a:r>
                      <a:r>
                        <a:rPr lang="th-TH" sz="1800" b="1" u="none" strike="noStrike" dirty="0" smtClean="0">
                          <a:effectLst/>
                          <a:latin typeface="Browallia New" panose="020B0604020202020204" pitchFamily="34" charset="-34"/>
                          <a:cs typeface="Browallia New" panose="020B0604020202020204" pitchFamily="34" charset="-34"/>
                        </a:rPr>
                        <a:t>.</a:t>
                      </a:r>
                      <a:r>
                        <a:rPr lang="en-US" sz="1800" b="1" u="none" strike="noStrike" dirty="0" smtClean="0">
                          <a:effectLst/>
                          <a:latin typeface="Browallia New" panose="020B0604020202020204" pitchFamily="34" charset="-34"/>
                          <a:cs typeface="Browallia New" panose="020B0604020202020204" pitchFamily="34" charset="-34"/>
                        </a:rPr>
                        <a:t>5</a:t>
                      </a:r>
                      <a:r>
                        <a:rPr lang="th-TH" sz="1800" b="1" u="none" strike="noStrike" dirty="0" smtClean="0">
                          <a:effectLst/>
                          <a:latin typeface="Browallia New" panose="020B0604020202020204" pitchFamily="34" charset="-34"/>
                          <a:cs typeface="Browallia New" panose="020B0604020202020204" pitchFamily="34" charset="-34"/>
                        </a:rPr>
                        <a:t> </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5,450.</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2</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6.</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5</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2.</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9</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2.</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5</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3.</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8</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r>
              <a:tr h="433564">
                <a:tc>
                  <a:txBody>
                    <a:bodyPr/>
                    <a:lstStyle/>
                    <a:p>
                      <a:pPr algn="l" fontAlgn="b"/>
                      <a:r>
                        <a:rPr lang="en-US" sz="1800" b="1" i="0" u="none" strike="noStrike" dirty="0">
                          <a:solidFill>
                            <a:srgbClr val="000000"/>
                          </a:solidFill>
                          <a:effectLst/>
                          <a:latin typeface="Browallia New" panose="020B0604020202020204" pitchFamily="34" charset="-34"/>
                          <a:cs typeface="Browallia New" panose="020B0604020202020204" pitchFamily="34" charset="-34"/>
                        </a:rPr>
                        <a:t>Vietnam</a:t>
                      </a:r>
                    </a:p>
                  </a:txBody>
                  <a:tcPr marL="9028" marR="9028" marT="9028" marB="0" anchor="b"/>
                </a:tc>
                <a:tc>
                  <a:txBody>
                    <a:bodyPr/>
                    <a:lstStyle/>
                    <a:p>
                      <a:pPr algn="r" fontAlgn="t"/>
                      <a:r>
                        <a:rPr lang="en-US" sz="1800" b="1" u="none" strike="noStrike" dirty="0" smtClean="0">
                          <a:effectLst/>
                          <a:latin typeface="Browallia New" panose="020B0604020202020204" pitchFamily="34" charset="-34"/>
                          <a:cs typeface="Browallia New" panose="020B0604020202020204" pitchFamily="34" charset="-34"/>
                        </a:rPr>
                        <a:t>93</a:t>
                      </a:r>
                      <a:r>
                        <a:rPr lang="th-TH" sz="1800" b="1" u="none" strike="noStrike" dirty="0" smtClean="0">
                          <a:effectLst/>
                          <a:latin typeface="Browallia New" panose="020B0604020202020204" pitchFamily="34" charset="-34"/>
                          <a:cs typeface="Browallia New" panose="020B0604020202020204" pitchFamily="34" charset="-34"/>
                        </a:rPr>
                        <a:t> </a:t>
                      </a:r>
                      <a:r>
                        <a:rPr lang="en-US" sz="1800" b="1" u="none" strike="noStrike" dirty="0" smtClean="0">
                          <a:effectLst/>
                          <a:latin typeface="Browallia New" panose="020B0604020202020204" pitchFamily="34" charset="-34"/>
                          <a:cs typeface="Browallia New" panose="020B0604020202020204" pitchFamily="34" charset="-34"/>
                        </a:rPr>
                        <a:t>.0</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2,072.</a:t>
                      </a:r>
                      <a:r>
                        <a:rPr lang="en-US" sz="1800" b="1" i="0" u="none" strike="noStrike" dirty="0" smtClean="0">
                          <a:solidFill>
                            <a:srgbClr val="000000"/>
                          </a:solidFill>
                          <a:effectLst/>
                          <a:latin typeface="Browallia New" panose="020B0604020202020204" pitchFamily="34" charset="-34"/>
                          <a:cs typeface="Browallia New" panose="020B0604020202020204" pitchFamily="34" charset="-34"/>
                        </a:rPr>
                        <a:t>6</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5.2</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dirty="0" smtClean="0">
                          <a:solidFill>
                            <a:srgbClr val="000000"/>
                          </a:solidFill>
                          <a:effectLst/>
                          <a:latin typeface="Browallia New" panose="020B0604020202020204" pitchFamily="34" charset="-34"/>
                          <a:cs typeface="Browallia New" panose="020B0604020202020204" pitchFamily="34" charset="-34"/>
                        </a:rPr>
                        <a:t>5.4</a:t>
                      </a:r>
                      <a:endParaRPr lang="th-TH" sz="1800" b="1" i="0" u="none" strike="noStrike" dirty="0">
                        <a:solidFill>
                          <a:srgbClr val="000000"/>
                        </a:solidFill>
                        <a:effectLst/>
                        <a:latin typeface="Browallia New" panose="020B0604020202020204" pitchFamily="34" charset="-34"/>
                        <a:cs typeface="Browallia New" panose="020B0604020202020204" pitchFamily="34" charset="-34"/>
                      </a:endParaRPr>
                    </a:p>
                  </a:txBody>
                  <a:tcPr marL="9028" marR="9028" marT="9028" marB="0" anchor="b"/>
                </a:tc>
                <a:tc>
                  <a:txBody>
                    <a:bodyPr/>
                    <a:lstStyle/>
                    <a:p>
                      <a:pPr algn="r" fontAlgn="b"/>
                      <a:r>
                        <a:rPr lang="th-TH" sz="1800" b="1" i="0" u="none" strike="noStrike">
                          <a:solidFill>
                            <a:srgbClr val="000000"/>
                          </a:solidFill>
                          <a:effectLst/>
                          <a:latin typeface="Browallia New" panose="020B0604020202020204" pitchFamily="34" charset="-34"/>
                          <a:cs typeface="Browallia New" panose="020B0604020202020204" pitchFamily="34" charset="-34"/>
                        </a:rPr>
                        <a:t>5.6</a:t>
                      </a:r>
                    </a:p>
                  </a:txBody>
                  <a:tcPr marL="9028" marR="9028" marT="9028" marB="0" anchor="b"/>
                </a:tc>
                <a:tc>
                  <a:txBody>
                    <a:bodyPr/>
                    <a:lstStyle/>
                    <a:p>
                      <a:pPr algn="r" fontAlgn="b"/>
                      <a:r>
                        <a:rPr lang="th-TH" sz="1800" b="1" i="0" u="none" strike="noStrike" dirty="0">
                          <a:solidFill>
                            <a:srgbClr val="000000"/>
                          </a:solidFill>
                          <a:effectLst/>
                          <a:latin typeface="Browallia New" panose="020B0604020202020204" pitchFamily="34" charset="-34"/>
                          <a:cs typeface="Browallia New" panose="020B0604020202020204" pitchFamily="34" charset="-34"/>
                        </a:rPr>
                        <a:t>5.7</a:t>
                      </a:r>
                    </a:p>
                  </a:txBody>
                  <a:tcPr marL="9028" marR="9028" marT="9028" marB="0" anchor="b"/>
                </a:tc>
              </a:tr>
            </a:tbl>
          </a:graphicData>
        </a:graphic>
      </p:graphicFrame>
      <p:sp>
        <p:nvSpPr>
          <p:cNvPr id="2" name="Rectangle 1"/>
          <p:cNvSpPr/>
          <p:nvPr/>
        </p:nvSpPr>
        <p:spPr>
          <a:xfrm>
            <a:off x="3707904" y="6526194"/>
            <a:ext cx="529101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 Source : International </a:t>
            </a:r>
            <a:r>
              <a:rPr lang="en-US" sz="1100" dirty="0">
                <a:solidFill>
                  <a:schemeClr val="tx1"/>
                </a:solidFill>
              </a:rPr>
              <a:t>Monetary Fund, World Economic Outlook Database, April 2014</a:t>
            </a:r>
            <a:endParaRPr lang="th-TH" sz="1100" dirty="0">
              <a:solidFill>
                <a:schemeClr val="tx1"/>
              </a:solidFill>
            </a:endParaRPr>
          </a:p>
        </p:txBody>
      </p:sp>
    </p:spTree>
    <p:extLst>
      <p:ext uri="{BB962C8B-B14F-4D97-AF65-F5344CB8AC3E}">
        <p14:creationId xmlns:p14="http://schemas.microsoft.com/office/powerpoint/2010/main" val="363140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latin typeface="Cordia New" pitchFamily="34" charset="-34"/>
                <a:cs typeface="Cordia New" pitchFamily="34" charset="-34"/>
              </a:rPr>
              <a:t>Greater demand in goods and services bringing in expanded trade and investment opportunities</a:t>
            </a:r>
          </a:p>
          <a:p>
            <a:r>
              <a:rPr lang="en-US" sz="2800" dirty="0" smtClean="0">
                <a:latin typeface="Cordia New" pitchFamily="34" charset="-34"/>
                <a:cs typeface="Cordia New" pitchFamily="34" charset="-34"/>
              </a:rPr>
              <a:t>Availability of larger manufacturing bases</a:t>
            </a:r>
          </a:p>
          <a:p>
            <a:r>
              <a:rPr lang="en-US" sz="2800" dirty="0" smtClean="0">
                <a:latin typeface="Cordia New" pitchFamily="34" charset="-34"/>
                <a:cs typeface="Cordia New" pitchFamily="34" charset="-34"/>
              </a:rPr>
              <a:t>People development, increasing local employment, higher purchasing power, improved social stability</a:t>
            </a:r>
          </a:p>
          <a:p>
            <a:r>
              <a:rPr lang="en-US" sz="2800" dirty="0" smtClean="0">
                <a:latin typeface="Cordia New" pitchFamily="34" charset="-34"/>
                <a:cs typeface="Cordia New" pitchFamily="34" charset="-34"/>
              </a:rPr>
              <a:t>Enhancing opportunities for supporting industries</a:t>
            </a:r>
          </a:p>
          <a:p>
            <a:r>
              <a:rPr lang="en-US" sz="2800" dirty="0" smtClean="0">
                <a:latin typeface="Cordia New" pitchFamily="34" charset="-34"/>
                <a:cs typeface="Cordia New" pitchFamily="34" charset="-34"/>
              </a:rPr>
              <a:t>ASEAN-based foreign businesses are able to invest and receive available privileges as ASEAN companies</a:t>
            </a:r>
          </a:p>
          <a:p>
            <a:r>
              <a:rPr lang="en-US" sz="2800" dirty="0" smtClean="0">
                <a:latin typeface="Cordia New" pitchFamily="34" charset="-34"/>
                <a:cs typeface="Cordia New" pitchFamily="34" charset="-34"/>
              </a:rPr>
              <a:t>More incentives and larger opportunities for ASEAN investors to invest in neighboring countries  </a:t>
            </a:r>
            <a:endParaRPr lang="th-TH" sz="2800" dirty="0">
              <a:latin typeface="Cordia New" pitchFamily="34" charset="-34"/>
              <a:cs typeface="Cordia New" pitchFamily="34" charset="-34"/>
            </a:endParaRPr>
          </a:p>
        </p:txBody>
      </p:sp>
      <p:sp>
        <p:nvSpPr>
          <p:cNvPr id="4" name="Rectangle 3"/>
          <p:cNvSpPr/>
          <p:nvPr/>
        </p:nvSpPr>
        <p:spPr>
          <a:xfrm>
            <a:off x="683568" y="404664"/>
            <a:ext cx="7344816" cy="526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AEC Opportunities</a:t>
            </a:r>
            <a:endParaRPr lang="th-TH" dirty="0"/>
          </a:p>
        </p:txBody>
      </p:sp>
    </p:spTree>
    <p:extLst>
      <p:ext uri="{BB962C8B-B14F-4D97-AF65-F5344CB8AC3E}">
        <p14:creationId xmlns:p14="http://schemas.microsoft.com/office/powerpoint/2010/main" val="3482079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a:defRPr/>
            </a:pPr>
            <a:r>
              <a:rPr lang="en-US" dirty="0" smtClean="0">
                <a:latin typeface="Cordia New" pitchFamily="34" charset="-34"/>
                <a:cs typeface="Cordia New" pitchFamily="34" charset="-34"/>
              </a:rPr>
              <a:t>General unawareness of AEC 2015 and its benefits</a:t>
            </a:r>
            <a:endParaRPr lang="en-US" sz="3200" dirty="0">
              <a:latin typeface="Cordia New" pitchFamily="34" charset="-34"/>
              <a:cs typeface="Cordia New" pitchFamily="34" charset="-34"/>
            </a:endParaRPr>
          </a:p>
          <a:p>
            <a:pPr marL="274320" indent="-274320">
              <a:defRPr/>
            </a:pPr>
            <a:r>
              <a:rPr lang="en-US" sz="3200" dirty="0" smtClean="0">
                <a:latin typeface="Cordia New" pitchFamily="34" charset="-34"/>
                <a:cs typeface="Cordia New" pitchFamily="34" charset="-34"/>
              </a:rPr>
              <a:t>Discrepancy </a:t>
            </a:r>
            <a:r>
              <a:rPr lang="en-US" sz="3200" dirty="0">
                <a:latin typeface="Cordia New" pitchFamily="34" charset="-34"/>
                <a:cs typeface="Cordia New" pitchFamily="34" charset="-34"/>
              </a:rPr>
              <a:t>over national and regional laws, rules, and </a:t>
            </a:r>
            <a:r>
              <a:rPr lang="en-US" sz="3200" dirty="0" smtClean="0">
                <a:latin typeface="Cordia New" pitchFamily="34" charset="-34"/>
                <a:cs typeface="Cordia New" pitchFamily="34" charset="-34"/>
              </a:rPr>
              <a:t>regulations</a:t>
            </a:r>
          </a:p>
          <a:p>
            <a:pPr marL="274320" indent="-274320">
              <a:defRPr/>
            </a:pPr>
            <a:r>
              <a:rPr lang="en-US" sz="3200" dirty="0" smtClean="0">
                <a:latin typeface="Cordia New" pitchFamily="34" charset="-34"/>
                <a:cs typeface="Cordia New" pitchFamily="34" charset="-34"/>
              </a:rPr>
              <a:t>Education skills, human resources development and effective job training to produce required skilled talents</a:t>
            </a:r>
          </a:p>
          <a:p>
            <a:pPr marL="274320" indent="-274320">
              <a:defRPr/>
            </a:pPr>
            <a:r>
              <a:rPr lang="en-US" sz="3200" dirty="0" smtClean="0">
                <a:latin typeface="Cordia New" pitchFamily="34" charset="-34"/>
                <a:cs typeface="Cordia New" pitchFamily="34" charset="-34"/>
              </a:rPr>
              <a:t>Promotion of industrial development through R &amp; D</a:t>
            </a:r>
          </a:p>
          <a:p>
            <a:pPr marL="274320" indent="-274320">
              <a:defRPr/>
            </a:pPr>
            <a:r>
              <a:rPr lang="en-US" sz="3200" dirty="0" smtClean="0">
                <a:latin typeface="Cordia New" pitchFamily="34" charset="-34"/>
                <a:cs typeface="Cordia New" pitchFamily="34" charset="-34"/>
              </a:rPr>
              <a:t>Strong commitment from the ASEAN leaders</a:t>
            </a:r>
          </a:p>
          <a:p>
            <a:pPr marL="274320" indent="-274320">
              <a:defRPr/>
            </a:pPr>
            <a:r>
              <a:rPr lang="en-US" sz="3200" dirty="0" smtClean="0">
                <a:latin typeface="Cordia New" pitchFamily="34" charset="-34"/>
                <a:cs typeface="Cordia New" pitchFamily="34" charset="-34"/>
              </a:rPr>
              <a:t>Coordination of competition to increase ASEAN bargaining power</a:t>
            </a:r>
          </a:p>
          <a:p>
            <a:pPr marL="274320" indent="-274320">
              <a:defRPr/>
            </a:pPr>
            <a:r>
              <a:rPr lang="en-US" sz="3200" dirty="0" smtClean="0">
                <a:latin typeface="Cordia New" pitchFamily="34" charset="-34"/>
                <a:cs typeface="Cordia New" pitchFamily="34" charset="-34"/>
              </a:rPr>
              <a:t>Creation of effective measures to assist SMEs</a:t>
            </a:r>
          </a:p>
          <a:p>
            <a:pPr marL="274320" indent="-274320">
              <a:defRPr/>
            </a:pPr>
            <a:r>
              <a:rPr lang="en-US" dirty="0" smtClean="0">
                <a:latin typeface="Cordia New" pitchFamily="34" charset="-34"/>
                <a:cs typeface="Cordia New" pitchFamily="34" charset="-34"/>
              </a:rPr>
              <a:t>Elimination of NTM’s</a:t>
            </a:r>
            <a:endParaRPr lang="en-US" sz="3200" dirty="0" smtClean="0">
              <a:latin typeface="Cordia New" pitchFamily="34" charset="-34"/>
              <a:cs typeface="Cordia New" pitchFamily="34" charset="-34"/>
            </a:endParaRPr>
          </a:p>
          <a:p>
            <a:endParaRPr lang="en-US" sz="3200" dirty="0" smtClean="0">
              <a:latin typeface="Cordia New" pitchFamily="34" charset="-34"/>
              <a:cs typeface="Cordia New" pitchFamily="34" charset="-34"/>
            </a:endParaRPr>
          </a:p>
          <a:p>
            <a:endParaRPr lang="th-TH" sz="3200" dirty="0">
              <a:latin typeface="Cordia New" pitchFamily="34" charset="-34"/>
              <a:cs typeface="Cordia New" pitchFamily="34" charset="-34"/>
            </a:endParaRPr>
          </a:p>
        </p:txBody>
      </p:sp>
      <p:sp>
        <p:nvSpPr>
          <p:cNvPr id="4" name="Rectangle 3"/>
          <p:cNvSpPr/>
          <p:nvPr/>
        </p:nvSpPr>
        <p:spPr>
          <a:xfrm>
            <a:off x="745348" y="404664"/>
            <a:ext cx="7344816" cy="526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ASEAN’s Key Challenges</a:t>
            </a:r>
            <a:endParaRPr lang="th-TH" dirty="0"/>
          </a:p>
        </p:txBody>
      </p:sp>
    </p:spTree>
    <p:extLst>
      <p:ext uri="{BB962C8B-B14F-4D97-AF65-F5344CB8AC3E}">
        <p14:creationId xmlns:p14="http://schemas.microsoft.com/office/powerpoint/2010/main" val="35290703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357298"/>
            <a:ext cx="7498080" cy="4800600"/>
          </a:xfrm>
        </p:spPr>
        <p:txBody>
          <a:bodyPr>
            <a:normAutofit/>
          </a:bodyPr>
          <a:lstStyle/>
          <a:p>
            <a:r>
              <a:rPr lang="en-US" dirty="0" smtClean="0">
                <a:latin typeface="Cordia New" pitchFamily="34" charset="-34"/>
                <a:cs typeface="Cordia New" pitchFamily="34" charset="-34"/>
              </a:rPr>
              <a:t>AEC creates greater opportunities for trade and investment</a:t>
            </a:r>
            <a:endParaRPr lang="en-US" sz="3200" dirty="0">
              <a:latin typeface="Cordia New" pitchFamily="34" charset="-34"/>
              <a:cs typeface="Cordia New" pitchFamily="34" charset="-34"/>
            </a:endParaRPr>
          </a:p>
          <a:p>
            <a:r>
              <a:rPr lang="en-US" dirty="0" smtClean="0">
                <a:latin typeface="Cordia New" pitchFamily="34" charset="-34"/>
                <a:cs typeface="Cordia New" pitchFamily="34" charset="-34"/>
              </a:rPr>
              <a:t>ASEAN must upgrade its industries and education skills</a:t>
            </a:r>
          </a:p>
          <a:p>
            <a:r>
              <a:rPr lang="en-US" sz="3200" dirty="0" smtClean="0">
                <a:latin typeface="Cordia New" pitchFamily="34" charset="-34"/>
                <a:cs typeface="Cordia New" pitchFamily="34" charset="-34"/>
              </a:rPr>
              <a:t>Business needs to utilize its full potential and core competence to capture AEC advantages</a:t>
            </a:r>
          </a:p>
          <a:p>
            <a:r>
              <a:rPr lang="en-US" dirty="0" smtClean="0">
                <a:latin typeface="Cordia New" pitchFamily="34" charset="-34"/>
                <a:cs typeface="Cordia New" pitchFamily="34" charset="-34"/>
              </a:rPr>
              <a:t>AEC increases Thailand’s role as a potential hub, so come and  invest in Thailand and expand to other ASEAN member states</a:t>
            </a:r>
            <a:endParaRPr lang="en-US" sz="3200" dirty="0">
              <a:latin typeface="Cordia New" pitchFamily="34" charset="-34"/>
              <a:cs typeface="Cordia New" pitchFamily="34" charset="-34"/>
            </a:endParaRPr>
          </a:p>
          <a:p>
            <a:endParaRPr lang="th-TH" sz="3200" dirty="0">
              <a:latin typeface="Cordia New" pitchFamily="34" charset="-34"/>
              <a:cs typeface="Cordia New" pitchFamily="34" charset="-34"/>
            </a:endParaRPr>
          </a:p>
        </p:txBody>
      </p:sp>
      <p:sp>
        <p:nvSpPr>
          <p:cNvPr id="4" name="Rectangle 3"/>
          <p:cNvSpPr/>
          <p:nvPr/>
        </p:nvSpPr>
        <p:spPr>
          <a:xfrm>
            <a:off x="745348" y="404664"/>
            <a:ext cx="7344816" cy="526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Conclusion</a:t>
            </a:r>
            <a:endParaRPr lang="th-TH" dirty="0"/>
          </a:p>
        </p:txBody>
      </p:sp>
    </p:spTree>
    <p:extLst>
      <p:ext uri="{BB962C8B-B14F-4D97-AF65-F5344CB8AC3E}">
        <p14:creationId xmlns:p14="http://schemas.microsoft.com/office/powerpoint/2010/main" val="125965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3</a:t>
            </a:fld>
            <a:endParaRPr lang="th-TH"/>
          </a:p>
        </p:txBody>
      </p:sp>
      <p:sp>
        <p:nvSpPr>
          <p:cNvPr id="6" name="Rectangle 5"/>
          <p:cNvSpPr/>
          <p:nvPr/>
        </p:nvSpPr>
        <p:spPr>
          <a:xfrm>
            <a:off x="1043608" y="2432501"/>
            <a:ext cx="7272808" cy="523220"/>
          </a:xfrm>
          <a:prstGeom prst="rect">
            <a:avLst/>
          </a:prstGeom>
        </p:spPr>
        <p:txBody>
          <a:bodyPr wrap="square">
            <a:spAutoFit/>
          </a:bodyPr>
          <a:lstStyle/>
          <a:p>
            <a:pPr algn="ctr"/>
            <a:r>
              <a:rPr lang="en-US" b="1" dirty="0" smtClean="0"/>
              <a:t>Welcome Remarks </a:t>
            </a:r>
          </a:p>
        </p:txBody>
      </p:sp>
      <p:sp>
        <p:nvSpPr>
          <p:cNvPr id="5" name="Rectangle 4"/>
          <p:cNvSpPr/>
          <p:nvPr/>
        </p:nvSpPr>
        <p:spPr>
          <a:xfrm>
            <a:off x="2339752" y="3509586"/>
            <a:ext cx="4824535" cy="830997"/>
          </a:xfrm>
          <a:prstGeom prst="rect">
            <a:avLst/>
          </a:prstGeom>
        </p:spPr>
        <p:txBody>
          <a:bodyPr wrap="square">
            <a:spAutoFit/>
          </a:bodyPr>
          <a:lstStyle/>
          <a:p>
            <a:pPr lvl="0" algn="ctr"/>
            <a:r>
              <a:rPr lang="en-US" sz="2400" b="1" dirty="0">
                <a:solidFill>
                  <a:prstClr val="black"/>
                </a:solidFill>
              </a:rPr>
              <a:t>H.E. Mr. </a:t>
            </a:r>
            <a:r>
              <a:rPr lang="en-US" sz="2400" b="1" dirty="0" smtClean="0">
                <a:solidFill>
                  <a:prstClr val="black"/>
                </a:solidFill>
              </a:rPr>
              <a:t>Javier Becker, </a:t>
            </a:r>
            <a:endParaRPr lang="en-US" sz="2400" b="1" dirty="0">
              <a:solidFill>
                <a:prstClr val="black"/>
              </a:solidFill>
            </a:endParaRPr>
          </a:p>
          <a:p>
            <a:pPr lvl="0" algn="ctr"/>
            <a:r>
              <a:rPr lang="es-ES_tradnl" sz="2400" b="1" dirty="0" err="1" smtClean="0">
                <a:solidFill>
                  <a:prstClr val="black"/>
                </a:solidFill>
              </a:rPr>
              <a:t>Ambassador</a:t>
            </a:r>
            <a:r>
              <a:rPr lang="es-ES_tradnl" sz="2400" b="1" dirty="0" smtClean="0">
                <a:solidFill>
                  <a:prstClr val="black"/>
                </a:solidFill>
              </a:rPr>
              <a:t> </a:t>
            </a:r>
            <a:r>
              <a:rPr lang="es-ES_tradnl" sz="2400" b="1" dirty="0">
                <a:solidFill>
                  <a:prstClr val="black"/>
                </a:solidFill>
              </a:rPr>
              <a:t>of </a:t>
            </a:r>
            <a:r>
              <a:rPr lang="es-ES_tradnl" sz="2400" b="1" dirty="0" smtClean="0">
                <a:solidFill>
                  <a:prstClr val="black"/>
                </a:solidFill>
              </a:rPr>
              <a:t>Chile in </a:t>
            </a:r>
            <a:r>
              <a:rPr lang="es-ES_tradnl" sz="2400" b="1" dirty="0" err="1" smtClean="0">
                <a:solidFill>
                  <a:prstClr val="black"/>
                </a:solidFill>
              </a:rPr>
              <a:t>Thailand</a:t>
            </a:r>
            <a:endParaRPr lang="th-TH" sz="2400" dirty="0">
              <a:solidFill>
                <a:prstClr val="black"/>
              </a:solidFill>
            </a:endParaRPr>
          </a:p>
        </p:txBody>
      </p:sp>
    </p:spTree>
    <p:extLst>
      <p:ext uri="{BB962C8B-B14F-4D97-AF65-F5344CB8AC3E}">
        <p14:creationId xmlns:p14="http://schemas.microsoft.com/office/powerpoint/2010/main" val="3377812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30</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5" name="Rectangle 4"/>
          <p:cNvSpPr/>
          <p:nvPr/>
        </p:nvSpPr>
        <p:spPr>
          <a:xfrm>
            <a:off x="1022180" y="1772816"/>
            <a:ext cx="6984776" cy="954107"/>
          </a:xfrm>
          <a:prstGeom prst="rect">
            <a:avLst/>
          </a:prstGeom>
        </p:spPr>
        <p:txBody>
          <a:bodyPr wrap="square">
            <a:spAutoFit/>
          </a:bodyPr>
          <a:lstStyle/>
          <a:p>
            <a:r>
              <a:rPr lang="en-US" b="1" dirty="0" smtClean="0"/>
              <a:t>Briefing </a:t>
            </a:r>
            <a:r>
              <a:rPr lang="en-US" b="1" dirty="0"/>
              <a:t>&amp; Discussion Session on Key Business Opportunities </a:t>
            </a:r>
            <a:r>
              <a:rPr lang="en-US" b="1" dirty="0" smtClean="0"/>
              <a:t>between Chile </a:t>
            </a:r>
            <a:r>
              <a:rPr lang="en-US" b="1" dirty="0"/>
              <a:t>and Thailand   </a:t>
            </a:r>
            <a:endParaRPr lang="en-US" b="1" dirty="0" smtClean="0"/>
          </a:p>
        </p:txBody>
      </p:sp>
      <p:sp>
        <p:nvSpPr>
          <p:cNvPr id="4" name="Rectangle 3"/>
          <p:cNvSpPr/>
          <p:nvPr/>
        </p:nvSpPr>
        <p:spPr>
          <a:xfrm>
            <a:off x="1763688" y="4509120"/>
            <a:ext cx="5071331" cy="707886"/>
          </a:xfrm>
          <a:prstGeom prst="rect">
            <a:avLst/>
          </a:prstGeom>
        </p:spPr>
        <p:txBody>
          <a:bodyPr wrap="square">
            <a:spAutoFit/>
          </a:bodyPr>
          <a:lstStyle/>
          <a:p>
            <a:pPr lvl="0" algn="ctr"/>
            <a:r>
              <a:rPr lang="en-US" sz="2000" dirty="0">
                <a:solidFill>
                  <a:prstClr val="black"/>
                </a:solidFill>
              </a:rPr>
              <a:t>Mr. </a:t>
            </a:r>
            <a:r>
              <a:rPr lang="en-US" sz="2000" dirty="0" err="1">
                <a:solidFill>
                  <a:prstClr val="black"/>
                </a:solidFill>
              </a:rPr>
              <a:t>Phairush</a:t>
            </a:r>
            <a:r>
              <a:rPr lang="en-US" sz="2000" dirty="0">
                <a:solidFill>
                  <a:prstClr val="black"/>
                </a:solidFill>
              </a:rPr>
              <a:t> </a:t>
            </a:r>
            <a:r>
              <a:rPr lang="en-US" sz="2000" dirty="0" err="1">
                <a:solidFill>
                  <a:prstClr val="black"/>
                </a:solidFill>
              </a:rPr>
              <a:t>Burapachaisri</a:t>
            </a:r>
            <a:endParaRPr lang="en-US" sz="2000" dirty="0">
              <a:solidFill>
                <a:prstClr val="black"/>
              </a:solidFill>
            </a:endParaRPr>
          </a:p>
          <a:p>
            <a:pPr lvl="0" algn="ctr"/>
            <a:r>
              <a:rPr lang="en-US" sz="2000" dirty="0">
                <a:solidFill>
                  <a:prstClr val="black"/>
                </a:solidFill>
              </a:rPr>
              <a:t>Vice Chairman, The Board of Trade of Thailand</a:t>
            </a:r>
          </a:p>
        </p:txBody>
      </p:sp>
    </p:spTree>
    <p:extLst>
      <p:ext uri="{BB962C8B-B14F-4D97-AF65-F5344CB8AC3E}">
        <p14:creationId xmlns:p14="http://schemas.microsoft.com/office/powerpoint/2010/main" val="16302917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 y="3318570"/>
            <a:ext cx="9144000" cy="3539430"/>
          </a:xfrm>
          <a:prstGeom prst="rect">
            <a:avLst/>
          </a:prstGeom>
        </p:spPr>
        <p:style>
          <a:lnRef idx="0">
            <a:scrgbClr r="0" g="0" b="0"/>
          </a:lnRef>
          <a:fillRef idx="1002">
            <a:schemeClr val="dk2"/>
          </a:fillRef>
          <a:effectRef idx="0">
            <a:scrgbClr r="0" g="0" b="0"/>
          </a:effectRef>
          <a:fontRef idx="major"/>
        </p:style>
        <p:txBody>
          <a:bodyPr>
            <a:spAutoFit/>
          </a:bodyPr>
          <a:lstStyle/>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a:p>
            <a:pPr eaLnBrk="0" fontAlgn="base" hangingPunct="0">
              <a:spcBef>
                <a:spcPct val="0"/>
              </a:spcBef>
              <a:spcAft>
                <a:spcPct val="0"/>
              </a:spcAft>
              <a:defRPr/>
            </a:pPr>
            <a:endParaRPr lang="en-US" dirty="0">
              <a:solidFill>
                <a:prstClr val="white"/>
              </a:solidFill>
            </a:endParaRPr>
          </a:p>
        </p:txBody>
      </p:sp>
      <p:pic>
        <p:nvPicPr>
          <p:cNvPr id="5125"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5126"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13318" name="Text Box 8"/>
          <p:cNvSpPr txBox="1">
            <a:spLocks noChangeArrowheads="1"/>
          </p:cNvSpPr>
          <p:nvPr/>
        </p:nvSpPr>
        <p:spPr bwMode="auto">
          <a:xfrm>
            <a:off x="33200" y="1556792"/>
            <a:ext cx="9110800" cy="2246769"/>
          </a:xfrm>
          <a:prstGeom prst="rect">
            <a:avLst/>
          </a:prstGeom>
          <a:gradFill>
            <a:gsLst>
              <a:gs pos="0">
                <a:schemeClr val="dk2">
                  <a:tint val="80000"/>
                  <a:satMod val="400000"/>
                </a:schemeClr>
              </a:gs>
              <a:gs pos="8000">
                <a:schemeClr val="dk2">
                  <a:tint val="83000"/>
                  <a:satMod val="320000"/>
                </a:schemeClr>
              </a:gs>
              <a:gs pos="100000">
                <a:schemeClr val="dk2">
                  <a:shade val="15000"/>
                  <a:satMod val="320000"/>
                </a:schemeClr>
              </a:gs>
            </a:gsLst>
            <a:path path="circle">
              <a:fillToRect l="10000" t="110000" r="10000" b="100000"/>
            </a:path>
          </a:gradFill>
          <a:ln>
            <a:solidFill>
              <a:schemeClr val="accent6">
                <a:lumMod val="60000"/>
                <a:lumOff val="40000"/>
              </a:schemeClr>
            </a:solidFill>
          </a:ln>
          <a:effectLst>
            <a:glow rad="228600">
              <a:schemeClr val="accent6">
                <a:satMod val="175000"/>
                <a:alpha val="40000"/>
              </a:schemeClr>
            </a:glow>
          </a:effectLst>
          <a:scene3d>
            <a:camera prst="orthographicFront"/>
            <a:lightRig rig="threePt" dir="t"/>
          </a:scene3d>
          <a:sp3d>
            <a:bevelT w="165100" prst="coolSlant"/>
          </a:sp3d>
          <a:extLst/>
        </p:spPr>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s-ES_tradnl" sz="2400" b="1" dirty="0" smtClean="0">
                <a:solidFill>
                  <a:prstClr val="white"/>
                </a:solidFill>
                <a:ea typeface="MS Mincho"/>
                <a:cs typeface="Andalus"/>
              </a:rPr>
              <a:t>The 2nd Meeting of </a:t>
            </a:r>
          </a:p>
          <a:p>
            <a:pPr algn="ctr" eaLnBrk="0" fontAlgn="base" hangingPunct="0">
              <a:spcBef>
                <a:spcPct val="0"/>
              </a:spcBef>
              <a:spcAft>
                <a:spcPct val="0"/>
              </a:spcAft>
              <a:defRPr/>
            </a:pPr>
            <a:r>
              <a:rPr lang="en-US" sz="2400" b="1" dirty="0" smtClean="0">
                <a:solidFill>
                  <a:prstClr val="white"/>
                </a:solidFill>
                <a:ea typeface="MS Mincho"/>
                <a:cs typeface="Andalus"/>
              </a:rPr>
              <a:t>The Thai-Chilean/Chilean-Thai Joint Business Council </a:t>
            </a:r>
          </a:p>
          <a:p>
            <a:pPr algn="ctr" eaLnBrk="0" fontAlgn="base" hangingPunct="0">
              <a:spcBef>
                <a:spcPct val="0"/>
              </a:spcBef>
              <a:spcAft>
                <a:spcPct val="0"/>
              </a:spcAft>
              <a:defRPr/>
            </a:pPr>
            <a:endParaRPr lang="en-US" b="1" dirty="0" smtClean="0">
              <a:solidFill>
                <a:prstClr val="white"/>
              </a:solidFill>
              <a:effectLst>
                <a:outerShdw blurRad="38100" dist="38100" dir="2700000" algn="tl">
                  <a:srgbClr val="000000">
                    <a:alpha val="43137"/>
                  </a:srgbClr>
                </a:outerShdw>
              </a:effectLst>
              <a:latin typeface="Byington" pitchFamily="2" charset="0"/>
              <a:cs typeface="Arial" pitchFamily="34" charset="0"/>
            </a:endParaRPr>
          </a:p>
          <a:p>
            <a:pPr algn="ctr" eaLnBrk="0" fontAlgn="base" hangingPunct="0">
              <a:spcBef>
                <a:spcPct val="0"/>
              </a:spcBef>
              <a:spcAft>
                <a:spcPct val="0"/>
              </a:spcAft>
              <a:defRPr/>
            </a:pPr>
            <a:r>
              <a:rPr lang="es-ES_tradnl" sz="3200" b="1" dirty="0" smtClean="0">
                <a:solidFill>
                  <a:srgbClr val="00FFCC"/>
                </a:solidFill>
                <a:effectLst>
                  <a:outerShdw blurRad="38100" dist="38100" dir="2700000" algn="tl">
                    <a:srgbClr val="000000">
                      <a:alpha val="43137"/>
                    </a:srgbClr>
                  </a:outerShdw>
                </a:effectLst>
                <a:ea typeface="MS Mincho"/>
                <a:cs typeface="Andalus"/>
              </a:rPr>
              <a:t>Key Business Opportunities between</a:t>
            </a:r>
          </a:p>
          <a:p>
            <a:pPr algn="ctr" eaLnBrk="0" fontAlgn="base" hangingPunct="0">
              <a:spcBef>
                <a:spcPct val="0"/>
              </a:spcBef>
              <a:spcAft>
                <a:spcPct val="0"/>
              </a:spcAft>
              <a:defRPr/>
            </a:pPr>
            <a:r>
              <a:rPr lang="es-ES_tradnl" sz="3200" b="1" dirty="0" smtClean="0">
                <a:solidFill>
                  <a:srgbClr val="00FFCC"/>
                </a:solidFill>
                <a:effectLst>
                  <a:outerShdw blurRad="38100" dist="38100" dir="2700000" algn="tl">
                    <a:srgbClr val="000000">
                      <a:alpha val="43137"/>
                    </a:srgbClr>
                  </a:outerShdw>
                </a:effectLst>
                <a:ea typeface="MS Mincho"/>
                <a:cs typeface="Andalus"/>
              </a:rPr>
              <a:t>Chile and Thailand</a:t>
            </a:r>
            <a:endParaRPr lang="en-US" sz="4000" dirty="0" smtClean="0">
              <a:ln w="18415" cmpd="sng">
                <a:solidFill>
                  <a:srgbClr val="FFFFFF"/>
                </a:solidFill>
                <a:prstDash val="solid"/>
              </a:ln>
              <a:solidFill>
                <a:srgbClr val="00FFCC"/>
              </a:solidFill>
              <a:effectLst>
                <a:glow rad="228600">
                  <a:srgbClr val="297FD5">
                    <a:satMod val="175000"/>
                    <a:alpha val="40000"/>
                  </a:srgbClr>
                </a:glow>
                <a:outerShdw blurRad="63500" dir="3600000" algn="tl" rotWithShape="0">
                  <a:srgbClr val="000000">
                    <a:alpha val="70000"/>
                  </a:srgbClr>
                </a:outerShdw>
              </a:effectLst>
              <a:latin typeface="Byington" pitchFamily="2" charset="0"/>
              <a:cs typeface="Browallia New" pitchFamily="34" charset="-34"/>
            </a:endParaRPr>
          </a:p>
        </p:txBody>
      </p:sp>
      <p:sp>
        <p:nvSpPr>
          <p:cNvPr id="2" name="TextBox 1"/>
          <p:cNvSpPr txBox="1">
            <a:spLocks noChangeArrowheads="1"/>
          </p:cNvSpPr>
          <p:nvPr/>
        </p:nvSpPr>
        <p:spPr bwMode="auto">
          <a:xfrm>
            <a:off x="1908175" y="4448175"/>
            <a:ext cx="5759450" cy="1384300"/>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b="1" dirty="0" err="1">
                <a:solidFill>
                  <a:srgbClr val="FFFF00"/>
                </a:solidFill>
                <a:effectLst>
                  <a:outerShdw blurRad="38100" dist="38100" dir="2700000" algn="tl">
                    <a:srgbClr val="000000">
                      <a:alpha val="43137"/>
                    </a:srgbClr>
                  </a:outerShdw>
                </a:effectLst>
                <a:latin typeface="Arial" pitchFamily="34" charset="0"/>
                <a:cs typeface="Angsana New" pitchFamily="18" charset="-34"/>
              </a:rPr>
              <a:t>Mr.Phairush</a:t>
            </a:r>
            <a:r>
              <a:rPr lang="en-US" b="1" dirty="0">
                <a:solidFill>
                  <a:srgbClr val="FFFF00"/>
                </a:solidFill>
                <a:effectLst>
                  <a:outerShdw blurRad="38100" dist="38100" dir="2700000" algn="tl">
                    <a:srgbClr val="000000">
                      <a:alpha val="43137"/>
                    </a:srgbClr>
                  </a:outerShdw>
                </a:effectLst>
                <a:latin typeface="Arial" pitchFamily="34" charset="0"/>
                <a:cs typeface="Angsana New" pitchFamily="18" charset="-34"/>
              </a:rPr>
              <a:t>  </a:t>
            </a:r>
            <a:r>
              <a:rPr lang="en-US" b="1" dirty="0" err="1">
                <a:solidFill>
                  <a:srgbClr val="FFFF00"/>
                </a:solidFill>
                <a:effectLst>
                  <a:outerShdw blurRad="38100" dist="38100" dir="2700000" algn="tl">
                    <a:srgbClr val="000000">
                      <a:alpha val="43137"/>
                    </a:srgbClr>
                  </a:outerShdw>
                </a:effectLst>
                <a:latin typeface="Arial" pitchFamily="34" charset="0"/>
                <a:cs typeface="Angsana New" pitchFamily="18" charset="-34"/>
              </a:rPr>
              <a:t>Burapachaisri</a:t>
            </a:r>
            <a:endParaRPr lang="en-US" b="1" dirty="0">
              <a:solidFill>
                <a:srgbClr val="FFFF00"/>
              </a:solidFill>
              <a:effectLst>
                <a:outerShdw blurRad="38100" dist="38100" dir="2700000" algn="tl">
                  <a:srgbClr val="000000">
                    <a:alpha val="43137"/>
                  </a:srgbClr>
                </a:outerShdw>
              </a:effectLst>
              <a:latin typeface="Arial" pitchFamily="34" charset="0"/>
              <a:cs typeface="Angsana New" pitchFamily="18" charset="-34"/>
            </a:endParaRPr>
          </a:p>
          <a:p>
            <a:pPr algn="ctr" eaLnBrk="0" fontAlgn="base" hangingPunct="0">
              <a:spcBef>
                <a:spcPct val="0"/>
              </a:spcBef>
              <a:spcAft>
                <a:spcPct val="0"/>
              </a:spcAft>
              <a:defRPr/>
            </a:pPr>
            <a:r>
              <a:rPr lang="en-US" b="1" dirty="0">
                <a:solidFill>
                  <a:srgbClr val="FFFF00"/>
                </a:solidFill>
                <a:effectLst>
                  <a:outerShdw blurRad="38100" dist="38100" dir="2700000" algn="tl">
                    <a:srgbClr val="000000">
                      <a:alpha val="43137"/>
                    </a:srgbClr>
                  </a:outerShdw>
                </a:effectLst>
                <a:latin typeface="Arial" pitchFamily="34" charset="0"/>
                <a:cs typeface="Angsana New" pitchFamily="18" charset="-34"/>
              </a:rPr>
              <a:t>Vice-Chairman</a:t>
            </a:r>
          </a:p>
          <a:p>
            <a:pPr algn="ctr" eaLnBrk="0" fontAlgn="base" hangingPunct="0">
              <a:spcBef>
                <a:spcPct val="0"/>
              </a:spcBef>
              <a:spcAft>
                <a:spcPct val="0"/>
              </a:spcAft>
              <a:defRPr/>
            </a:pPr>
            <a:r>
              <a:rPr lang="en-US" b="1" dirty="0">
                <a:solidFill>
                  <a:srgbClr val="FFFF00"/>
                </a:solidFill>
                <a:effectLst>
                  <a:outerShdw blurRad="38100" dist="38100" dir="2700000" algn="tl">
                    <a:srgbClr val="000000">
                      <a:alpha val="43137"/>
                    </a:srgbClr>
                  </a:outerShdw>
                </a:effectLst>
                <a:latin typeface="Arial" pitchFamily="34" charset="0"/>
                <a:cs typeface="Angsana New" pitchFamily="18" charset="-34"/>
              </a:rPr>
              <a:t>The Board of Trade of Thailand </a:t>
            </a:r>
            <a:endParaRPr lang="th-TH" b="1" dirty="0">
              <a:solidFill>
                <a:srgbClr val="FFFF00"/>
              </a:solidFill>
              <a:effectLst>
                <a:outerShdw blurRad="38100" dist="38100" dir="2700000" algn="tl">
                  <a:srgbClr val="000000">
                    <a:alpha val="43137"/>
                  </a:srgbClr>
                </a:outerShdw>
              </a:effectLst>
              <a:latin typeface="Arial" pitchFamily="34" charset="0"/>
              <a:cs typeface="Angsana New" pitchFamily="18" charset="-34"/>
            </a:endParaRPr>
          </a:p>
        </p:txBody>
      </p:sp>
      <p:sp>
        <p:nvSpPr>
          <p:cNvPr id="3" name="Slide Number Placeholder 2"/>
          <p:cNvSpPr>
            <a:spLocks noGrp="1"/>
          </p:cNvSpPr>
          <p:nvPr>
            <p:ph type="sldNum" sz="quarter" idx="12"/>
          </p:nvPr>
        </p:nvSpPr>
        <p:spPr/>
        <p:txBody>
          <a:bodyPr/>
          <a:lstStyle/>
          <a:p>
            <a:pPr>
              <a:defRPr/>
            </a:pPr>
            <a:fld id="{88C23436-D50F-4DF2-8CEC-B7E88CEEA49A}" type="slidenum">
              <a:rPr lang="en-US" smtClean="0">
                <a:solidFill>
                  <a:srgbClr val="ACCBF9">
                    <a:shade val="90000"/>
                  </a:srgbClr>
                </a:solidFill>
              </a:rPr>
              <a:pPr>
                <a:defRPr/>
              </a:pPr>
              <a:t>31</a:t>
            </a:fld>
            <a:endParaRPr lang="th-TH">
              <a:solidFill>
                <a:srgbClr val="ACCBF9">
                  <a:shade val="90000"/>
                </a:srgbClr>
              </a:solidFill>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6147"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13318" name="Text Box 8"/>
          <p:cNvSpPr txBox="1">
            <a:spLocks noChangeArrowheads="1"/>
          </p:cNvSpPr>
          <p:nvPr/>
        </p:nvSpPr>
        <p:spPr bwMode="auto">
          <a:xfrm>
            <a:off x="1403648" y="331788"/>
            <a:ext cx="6264696" cy="830997"/>
          </a:xfrm>
          <a:prstGeom prst="rect">
            <a:avLst/>
          </a:prstGeom>
          <a:ln>
            <a:noFill/>
          </a:ln>
          <a:effectLst/>
          <a:extLst/>
        </p:spPr>
        <p:style>
          <a:lnRef idx="0">
            <a:scrgbClr r="0" g="0" b="0"/>
          </a:lnRef>
          <a:fillRef idx="1002">
            <a:schemeClr val="dk2"/>
          </a:fillRef>
          <a:effectRef idx="0">
            <a:scrgbClr r="0" g="0" b="0"/>
          </a:effectRef>
          <a:fontRef idx="major"/>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s-ES_tradnl" sz="2400" b="1" dirty="0" smtClean="0">
                <a:solidFill>
                  <a:srgbClr val="00FFCC"/>
                </a:solidFill>
                <a:effectLst>
                  <a:outerShdw blurRad="38100" dist="38100" dir="2700000" algn="tl">
                    <a:srgbClr val="000000">
                      <a:alpha val="43137"/>
                    </a:srgbClr>
                  </a:outerShdw>
                </a:effectLst>
                <a:ea typeface="MS Mincho"/>
                <a:cs typeface="Andalus"/>
              </a:rPr>
              <a:t>Key Business Opportunities between</a:t>
            </a:r>
          </a:p>
          <a:p>
            <a:pPr algn="ctr" eaLnBrk="0" fontAlgn="base" hangingPunct="0">
              <a:spcBef>
                <a:spcPct val="0"/>
              </a:spcBef>
              <a:spcAft>
                <a:spcPct val="0"/>
              </a:spcAft>
              <a:defRPr/>
            </a:pPr>
            <a:r>
              <a:rPr lang="es-ES_tradnl" sz="2400" b="1" dirty="0" smtClean="0">
                <a:solidFill>
                  <a:srgbClr val="00FFCC"/>
                </a:solidFill>
                <a:effectLst>
                  <a:outerShdw blurRad="38100" dist="38100" dir="2700000" algn="tl">
                    <a:srgbClr val="000000">
                      <a:alpha val="43137"/>
                    </a:srgbClr>
                  </a:outerShdw>
                </a:effectLst>
                <a:ea typeface="MS Mincho"/>
                <a:cs typeface="Andalus"/>
              </a:rPr>
              <a:t>Chile and Thailand</a:t>
            </a:r>
            <a:endParaRPr lang="en-US" sz="3200" dirty="0" smtClean="0">
              <a:ln w="18415" cmpd="sng">
                <a:solidFill>
                  <a:srgbClr val="FFFFFF"/>
                </a:solidFill>
                <a:prstDash val="solid"/>
              </a:ln>
              <a:solidFill>
                <a:srgbClr val="00FFCC"/>
              </a:solidFill>
              <a:effectLst>
                <a:glow rad="228600">
                  <a:srgbClr val="297FD5">
                    <a:satMod val="175000"/>
                    <a:alpha val="40000"/>
                  </a:srgbClr>
                </a:glow>
                <a:outerShdw blurRad="63500" dir="3600000" algn="tl" rotWithShape="0">
                  <a:srgbClr val="000000">
                    <a:alpha val="70000"/>
                  </a:srgbClr>
                </a:outerShdw>
              </a:effectLst>
              <a:latin typeface="Byington" pitchFamily="2" charset="0"/>
              <a:cs typeface="Browallia New" pitchFamily="34" charset="-34"/>
            </a:endParaRPr>
          </a:p>
        </p:txBody>
      </p:sp>
      <p:graphicFrame>
        <p:nvGraphicFramePr>
          <p:cNvPr id="5" name="Diagram 4"/>
          <p:cNvGraphicFramePr/>
          <p:nvPr/>
        </p:nvGraphicFramePr>
        <p:xfrm>
          <a:off x="902946" y="1532117"/>
          <a:ext cx="7266099" cy="45611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lide Number Placeholder 1"/>
          <p:cNvSpPr>
            <a:spLocks noGrp="1"/>
          </p:cNvSpPr>
          <p:nvPr>
            <p:ph type="sldNum" sz="quarter" idx="12"/>
          </p:nvPr>
        </p:nvSpPr>
        <p:spPr/>
        <p:txBody>
          <a:bodyPr/>
          <a:lstStyle/>
          <a:p>
            <a:pPr>
              <a:defRPr/>
            </a:pPr>
            <a:fld id="{16CF5B33-0A59-4434-B0D8-63383B5369EA}" type="slidenum">
              <a:rPr lang="en-US" smtClean="0">
                <a:solidFill>
                  <a:srgbClr val="ACCBF9">
                    <a:shade val="90000"/>
                  </a:srgbClr>
                </a:solidFill>
              </a:rPr>
              <a:pPr>
                <a:defRPr/>
              </a:pPr>
              <a:t>32</a:t>
            </a:fld>
            <a:endParaRPr lang="th-TH">
              <a:solidFill>
                <a:srgbClr val="ACCBF9">
                  <a:shade val="90000"/>
                </a:srgbClr>
              </a:solidFill>
            </a:endParaRPr>
          </a:p>
        </p:txBody>
      </p:sp>
      <p:sp>
        <p:nvSpPr>
          <p:cNvPr id="6151" name="AutoShape 16" descr="data:image/jpeg;base64,/9j/4AAQSkZJRgABAQAAAQABAAD/2wCEAAkGBwgHBgkIBwgKCgkFBQoFBQUFDQ8ICQUKFBEWFhQRExMYHCggGBolGxMTITEhJSkrLi4uFx8zODMsNygtLisBCgoKDQUFDgUFGi8ZExkrKysrKys3OCsrKysrKysrKysrKyssKysrKysrKysrKysrKysrKysrKysrKysrKysrK//AABEIALcBEwMBEQACEQEDEQH/xAAZAAEAAwEBAAAAAAAAAAAAAAAABgcIBQT/xAAkEAEAAAQDCQAAAAAAAAAAAAAABAZV0wMXlAIFFRZUkZPR0v/EABoBAQACAwEAAAAAAAAAAAAAAAAEBwEDBQL/xAAlEQEAAAQCCwAAAAAAAAAAAAAAAgMTUQHRBBIUFVJTgZGhsfD/2gAMAwEAAhEDEQA/AI84y0wAAAAAAAAAAAAAAAAAAAAAAAAAAAAAAAAAAAAAAAAAAAAAAAAAAAAAAAAAAAAAAAAAAAAAAAAAAAAAAAAAAAAAAAAAAAAAAAAAAAAAAAHb5QmOjxHfD+m2jMsg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Xu6iuwAAAAAAAAAAAAAAAAAAAAAAAAAAAAAAAAAAAAAAAAAAAAAAAAAAAAAAAAAAAAAAAAAAAAAAAAAAAAAAAAAAAAAAAAAAAAAAAAAAAAAAAFZ51y7Tt8eKFvJ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KJS2AAAAAAAAAAAAAAAAAAAAAAAAAAAAAAAAAAAAAAAAAAAAAAAAAAAAAAAAAAAAAAAAAAAAAAAAAAAAAAAAAAAAAAAAAAAAAAAAAAAAAAAAAAAAAAAAAAAAAAAAAAAAAAAAAAAAAAAAAAAAAAAAAAAAAAAAAAAAAAAAAAAAAAAAAAAAAAAAAAAAAAAAAAAAAAAAAAAAAAAAAAAAAAAAAAAAAAAAAAAAAAAAAAAAAAAAAAAAAAAAAAAAGj8q5Lo+1rY26hV5l/TJ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mbSAAAAAAAAAAAAAAAAAAAAAAAAAAAAAAAAAAAAAAAAAAAAAAAAAAAAAAAAAAAAAAAAAAAAAAAAAAAAAAAAAAAAAAAAAAAAAAAAAAAAAAAAM7cQj+vjNRi+3I1orrO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TzPLaAAAAAAAAAAAAAAAAAAAAAAAAAAAAAAAAAAAAAAAAAAAAAAAAAAAAAAAAAAAAAAAAAAAAAAAAAAAAAAAAAAAAAAAAAAAAAAAAAAAAAAAA//2Q=="/>
          <p:cNvSpPr>
            <a:spLocks noChangeAspect="1" noChangeArrowheads="1"/>
          </p:cNvSpPr>
          <p:nvPr/>
        </p:nvSpPr>
        <p:spPr bwMode="auto">
          <a:xfrm>
            <a:off x="190500" y="-212725"/>
            <a:ext cx="304800" cy="304800"/>
          </a:xfrm>
          <a:prstGeom prst="rect">
            <a:avLst/>
          </a:prstGeom>
          <a:noFill/>
          <a:ln w="9525">
            <a:noFill/>
            <a:miter lim="800000"/>
            <a:headEnd/>
            <a:tailEnd/>
          </a:ln>
        </p:spPr>
        <p:txBody>
          <a:bodyPr/>
          <a:lstStyle/>
          <a:p>
            <a:pPr eaLnBrk="0" fontAlgn="base" hangingPunct="0">
              <a:spcBef>
                <a:spcPct val="0"/>
              </a:spcBef>
              <a:spcAft>
                <a:spcPct val="0"/>
              </a:spcAft>
            </a:pPr>
            <a:endParaRPr lang="th-TH" smtClean="0">
              <a:solidFill>
                <a:prstClr val="white"/>
              </a:solidFill>
              <a:latin typeface="Arial" pitchFamily="34" charset="0"/>
              <a:cs typeface="Angsana New" pitchFamily="18" charset="-34"/>
            </a:endParaRPr>
          </a:p>
        </p:txBody>
      </p:sp>
      <p:sp>
        <p:nvSpPr>
          <p:cNvPr id="6152" name="AutoShape 18" descr="data:image/jpeg;base64,/9j/4AAQSkZJRgABAQAAAQABAAD/2wCEAAkGBwgHBgkIBwgKCgkFBQoFBQUFDQ8ICQUKFBEWFhQRExMYHCggGBolGxMTITEhJSkrLi4uFx8zODMsNygtLisBCgoKDQUFDgUFGi8ZExkrKysrKys3OCsrKysrKysrKysrKyssKysrKysrKysrKysrKysrKysrKysrKysrKysrK//AABEIALcBEwMBEQACEQEDEQH/xAAZAAEAAwEBAAAAAAAAAAAAAAAABgcIBQT/xAAkEAEAAAQDCQAAAAAAAAAAAAAABAZV0wMXlAIFFRZUkZPR0v/EABoBAQACAwEAAAAAAAAAAAAAAAAEBwEDBQL/xAAlEQEAAAQCCwAAAAAAAAAAAAAAAgMTUQHRBBIUFVJTgZGhsfD/2gAMAwEAAhEDEQA/AI84y0wAAAAAAAAAAAAAAAAAAAAAAAAAAAAAAAAAAAAAAAAAAAAAAAAAAAAAAAAAAAAAAAAAAAAAAAAAAAAAAAAAAAAAAAAAAAAAAAAAAAAAAAHb5QmOjxHfD+m2jMsg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Xu6iuwAAAAAAAAAAAAAAAAAAAAAAAAAAAAAAAAAAAAAAAAAAAAAAAAAAAAAAAAAAAAAAAAAAAAAAAAAAAAAAAAAAAAAAAAAAAAAAAAAAAAAAAFZ51y7Tt8eKFvJ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KJS2AAAAAAAAAAAAAAAAAAAAAAAAAAAAAAAAAAAAAAAAAAAAAAAAAAAAAAAAAAAAAAAAAAAAAAAAAAAAAAAAAAAAAAAAAAAAAAAAAAAAAAAAAAAAAAAAAAAAAAAAAAAAAAAAAAAAAAAAAAAAAAAAAAAAAAAAAAAAAAAAAAAAAAAAAAAAAAAAAAAAAAAAAAAAAAAAAAAAAAAAAAAAAAAAAAAAAAAAAAAAAAAAAAAAAAAAAAAAAAAAAAAAGj8q5Lo+1rY26hV5l/TJ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mbSAAAAAAAAAAAAAAAAAAAAAAAAAAAAAAAAAAAAAAAAAAAAAAAAAAAAAAAAAAAAAAAAAAAAAAAAAAAAAAAAAAAAAAAAAAAAAAAAAAAAAAAAM7cQj+vjNRi+3I1orrO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TzPLaAAAAAAAAAAAAAAAAAAAAAAAAAAAAAAAAAAAAAAAAAAAAAAAAAAAAAAAAAAAAAAAAAAAAAAAAAAAAAAAAAAAAAAAAAAAAAAAAAAAAAAAA//2Q=="/>
          <p:cNvSpPr>
            <a:spLocks noChangeAspect="1" noChangeArrowheads="1"/>
          </p:cNvSpPr>
          <p:nvPr/>
        </p:nvSpPr>
        <p:spPr bwMode="auto">
          <a:xfrm>
            <a:off x="190500" y="-212725"/>
            <a:ext cx="304800" cy="304800"/>
          </a:xfrm>
          <a:prstGeom prst="rect">
            <a:avLst/>
          </a:prstGeom>
          <a:noFill/>
          <a:ln w="9525">
            <a:noFill/>
            <a:miter lim="800000"/>
            <a:headEnd/>
            <a:tailEnd/>
          </a:ln>
        </p:spPr>
        <p:txBody>
          <a:bodyPr/>
          <a:lstStyle/>
          <a:p>
            <a:pPr eaLnBrk="0" fontAlgn="base" hangingPunct="0">
              <a:spcBef>
                <a:spcPct val="0"/>
              </a:spcBef>
              <a:spcAft>
                <a:spcPct val="0"/>
              </a:spcAft>
            </a:pPr>
            <a:endParaRPr lang="th-TH" smtClean="0">
              <a:solidFill>
                <a:prstClr val="white"/>
              </a:solidFill>
              <a:latin typeface="Arial" pitchFamily="34" charset="0"/>
              <a:cs typeface="Angsana New" pitchFamily="18" charset="-34"/>
            </a:endParaRPr>
          </a:p>
        </p:txBody>
      </p:sp>
      <p:sp>
        <p:nvSpPr>
          <p:cNvPr id="6153" name="AutoShape 20" descr="data:image/jpeg;base64,/9j/4AAQSkZJRgABAQAAAQABAAD/2wCEAAkGBwgHBgkIBwgKCgkFBQoFBQUFDQ8ICQUKFBEWFhQRExMYHCggGBolGxMTITEhJSkrLi4uFx8zODMsNygtLisBCgoKDQUFDgUFGi8ZExkrKysrKys3OCsrKysrKysrKysrKyssKysrKysrKysrKysrKysrKysrKysrKysrKysrK//AABEIALcBEwMBEQACEQEDEQH/xAAZAAEAAwEBAAAAAAAAAAAAAAAABgcIBQT/xAAkEAEAAAQDCQAAAAAAAAAAAAAABAZV0wMXlAIFFRZUkZPR0v/EABoBAQACAwEAAAAAAAAAAAAAAAAEBwEDBQL/xAAlEQEAAAQCCwAAAAAAAAAAAAAAAgMTUQHRBBIUFVJTgZGhsfD/2gAMAwEAAhEDEQA/AI84y0wAAAAAAAAAAAAAAAAAAAAAAAAAAAAAAAAAAAAAAAAAAAAAAAAAAAAAAAAAAAAAAAAAAAAAAAAAAAAAAAAAAAAAAAAAAAAAAAAAAAAAAAHb5QmOjxHfD+m2jMsg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OUJjo8R3w/oozLG9dB5uHnI5QmOjxHfD+ijMsb10Hm4ecjlCY6PEd8P6KMyxvXQebh5yXu6iuwAAAAAAAAAAAAAAAAAAAAAAAAAAAAAAAAAAAAAAAAAAAAAAAAAAAAAAAAAAAAAAAAAAAAAAAAAAAAAAAAAAAAAAAAAAAAAAAAAAAAAAAFZ51y7Tt8eKFvJ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Gdcu07fHihbxs0V8PugZ1y7Tt8eKFvGzRXw+6BnXLtO3x4oW8bNFfD7oKJS2AAAAAAAAAAAAAAAAAAAAAAAAAAAAAAAAAAAAAAAAAAAAAAAAAAAAAAAAAAAAAAAAAAAAAAAAAAAAAAAAAAAAAAAAAAAAAAAAAAAAAAAAAAAAAAAAAAAAAAAAAAAAAAAAAAAAAAAAAAAAAAAAAAAAAAAAAAAAAAAAAAAAAAAAAAAAAAAAAAAAAAAAAAAAAAAAAAAAAAAAAAAAAAAAAAAAAAAAAAAAAAAAAAAAAAAAAAAAAAAAAAAAGj8q5Lo+1rY26hV5l/TJ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ZVyXR9rWxt0rzL+gyrkuj7WtjbpXmX9BlXJdH2tbG3SvMv6DKuS6Pta2NuleZf0GVcl0fa1sbdK8y/oMq5Lo+1rY26V5l/QmbSAAAAAAAAAAAAAAAAAAAAAAAAAAAAAAAAAAAAAAAAAAAAAAAAAAAAAAAAAAAAAAAAAAAAAAAAAAAAAAAAAAAAAAAAAAAAAAAAAAAAAAAAM7cQj+vjNRi+3I1orrO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RxCP6+M1GL7NaK5Qk8EPbDI4hH9fGajF9mtFcoSeCHthkcQj+vjNRi+zWiuUJPBD2wyOIR/XxmoxfZrRXKEngh7YZHEI/r4zUYvs1orlCTwQ9sMjiEf18ZqMX2a0VyhJ4Ie2GTzPLaAAAAAAAAAAAAAAAAAAAAAAAAAAAAAAAAAAAAAAAAAAAAAAAAAAAAAAAAAAAAAAAAAAAAAAAAAAAAAAAAAAAAAAAAAAAAAAAAAAAAAAAA//2Q=="/>
          <p:cNvSpPr>
            <a:spLocks noChangeAspect="1" noChangeArrowheads="1"/>
          </p:cNvSpPr>
          <p:nvPr/>
        </p:nvSpPr>
        <p:spPr bwMode="auto">
          <a:xfrm>
            <a:off x="190500" y="-212725"/>
            <a:ext cx="304800" cy="304800"/>
          </a:xfrm>
          <a:prstGeom prst="rect">
            <a:avLst/>
          </a:prstGeom>
          <a:noFill/>
          <a:ln w="9525">
            <a:noFill/>
            <a:miter lim="800000"/>
            <a:headEnd/>
            <a:tailEnd/>
          </a:ln>
        </p:spPr>
        <p:txBody>
          <a:bodyPr/>
          <a:lstStyle/>
          <a:p>
            <a:pPr eaLnBrk="0" fontAlgn="base" hangingPunct="0">
              <a:spcBef>
                <a:spcPct val="0"/>
              </a:spcBef>
              <a:spcAft>
                <a:spcPct val="0"/>
              </a:spcAft>
            </a:pPr>
            <a:endParaRPr lang="th-TH" smtClean="0">
              <a:solidFill>
                <a:prstClr val="white"/>
              </a:solidFill>
              <a:latin typeface="Arial" pitchFamily="34" charset="0"/>
              <a:cs typeface="Angsana New" pitchFamily="18" charset="-34"/>
            </a:endParaRPr>
          </a:p>
        </p:txBody>
      </p:sp>
      <p:sp>
        <p:nvSpPr>
          <p:cNvPr id="6154" name="สี่เหลี่ยมผืนผ้า 15"/>
          <p:cNvSpPr>
            <a:spLocks noChangeArrowheads="1"/>
          </p:cNvSpPr>
          <p:nvPr/>
        </p:nvSpPr>
        <p:spPr bwMode="auto">
          <a:xfrm>
            <a:off x="928688" y="1571625"/>
            <a:ext cx="7286625" cy="4894263"/>
          </a:xfrm>
          <a:prstGeom prst="rect">
            <a:avLst/>
          </a:prstGeom>
          <a:solidFill>
            <a:schemeClr val="tx2">
              <a:lumMod val="25000"/>
            </a:schemeClr>
          </a:solidFill>
          <a:ln>
            <a:noFill/>
          </a:ln>
        </p:spPr>
        <p:txBody>
          <a:bodyPr>
            <a:spAutoFit/>
          </a:bodyPr>
          <a:lstStyle/>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1.Food Industry</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2.Energy</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3.Mining                         </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4.Tourism</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5.Telecommunication</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6.Automotive Industry</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7.Education</a:t>
            </a:r>
          </a:p>
          <a:p>
            <a:pPr eaLnBrk="0" fontAlgn="base" hangingPunct="0">
              <a:spcBef>
                <a:spcPct val="0"/>
              </a:spcBef>
              <a:spcAft>
                <a:spcPct val="0"/>
              </a:spcAft>
              <a:defRPr/>
            </a:pPr>
            <a:r>
              <a:rPr lang="en-US" sz="3600" dirty="0">
                <a:solidFill>
                  <a:srgbClr val="FFFF00"/>
                </a:solidFill>
                <a:latin typeface="Browallia New" pitchFamily="34" charset="-34"/>
                <a:cs typeface="Browallia New" pitchFamily="34" charset="-34"/>
              </a:rPr>
              <a:t>8.Finance </a:t>
            </a:r>
          </a:p>
          <a:p>
            <a:pPr eaLnBrk="0" fontAlgn="base" hangingPunct="0">
              <a:spcBef>
                <a:spcPct val="0"/>
              </a:spcBef>
              <a:spcAft>
                <a:spcPct val="0"/>
              </a:spcAft>
              <a:defRPr/>
            </a:pPr>
            <a:endParaRPr lang="en-US" sz="2400" dirty="0">
              <a:solidFill>
                <a:prstClr val="white"/>
              </a:solidFill>
              <a:latin typeface="Cambria" pitchFamily="18" charset="0"/>
              <a:cs typeface="Angsana New" pitchFamily="18" charset="-34"/>
            </a:endParaRPr>
          </a:p>
        </p:txBody>
      </p:sp>
      <p:pic>
        <p:nvPicPr>
          <p:cNvPr id="6155" name="รูปภาพ 16" descr="ดาวน์โหลด.jpg"/>
          <p:cNvPicPr>
            <a:picLocks noChangeAspect="1"/>
          </p:cNvPicPr>
          <p:nvPr/>
        </p:nvPicPr>
        <p:blipFill>
          <a:blip r:embed="rId10" cstate="print"/>
          <a:srcRect/>
          <a:stretch>
            <a:fillRect/>
          </a:stretch>
        </p:blipFill>
        <p:spPr bwMode="auto">
          <a:xfrm>
            <a:off x="6357938" y="2357438"/>
            <a:ext cx="1452562" cy="966787"/>
          </a:xfrm>
          <a:prstGeom prst="rect">
            <a:avLst/>
          </a:prstGeom>
          <a:noFill/>
          <a:ln w="9525">
            <a:noFill/>
            <a:miter lim="800000"/>
            <a:headEnd/>
            <a:tailEnd/>
          </a:ln>
        </p:spPr>
      </p:pic>
      <p:pic>
        <p:nvPicPr>
          <p:cNvPr id="6156" name="รูปภาพ 17" descr="images (1).jpg"/>
          <p:cNvPicPr>
            <a:picLocks noChangeAspect="1"/>
          </p:cNvPicPr>
          <p:nvPr/>
        </p:nvPicPr>
        <p:blipFill>
          <a:blip r:embed="rId11" cstate="print"/>
          <a:srcRect/>
          <a:stretch>
            <a:fillRect/>
          </a:stretch>
        </p:blipFill>
        <p:spPr bwMode="auto">
          <a:xfrm>
            <a:off x="4357688" y="2357438"/>
            <a:ext cx="1500187" cy="995362"/>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7171"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E7B7AAD9-1CA5-4194-9653-FEFD8045D4C1}" type="slidenum">
              <a:rPr lang="en-US" smtClean="0">
                <a:solidFill>
                  <a:srgbClr val="ACCBF9">
                    <a:shade val="90000"/>
                  </a:srgbClr>
                </a:solidFill>
              </a:rPr>
              <a:pPr>
                <a:defRPr/>
              </a:pPr>
              <a:t>33</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1.Food Industry </a:t>
            </a:r>
          </a:p>
        </p:txBody>
      </p:sp>
      <p:sp>
        <p:nvSpPr>
          <p:cNvPr id="9" name="TextBox 8"/>
          <p:cNvSpPr txBox="1"/>
          <p:nvPr/>
        </p:nvSpPr>
        <p:spPr>
          <a:xfrm>
            <a:off x="428625" y="1628775"/>
            <a:ext cx="8215313" cy="4524375"/>
          </a:xfrm>
          <a:prstGeom prst="rect">
            <a:avLst/>
          </a:prstGeom>
          <a:solidFill>
            <a:schemeClr val="tx2">
              <a:lumMod val="2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Chile and Thailand have plenty of natural resources</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a:t>
            </a:r>
            <a:r>
              <a:rPr lang="en-US" sz="2400" b="1" u="sng" dirty="0">
                <a:solidFill>
                  <a:prstClr val="white"/>
                </a:solidFill>
                <a:latin typeface="Arial" pitchFamily="34" charset="0"/>
                <a:cs typeface="Angsana New" pitchFamily="18" charset="-34"/>
              </a:rPr>
              <a:t>Thailand</a:t>
            </a:r>
            <a:r>
              <a:rPr lang="en-US" sz="2400" u="sng" dirty="0">
                <a:solidFill>
                  <a:prstClr val="white"/>
                </a:solidFill>
                <a:latin typeface="Arial" pitchFamily="34" charset="0"/>
                <a:cs typeface="Angsana New" pitchFamily="18" charset="-34"/>
              </a:rPr>
              <a:t> </a:t>
            </a:r>
            <a:r>
              <a:rPr lang="en-US" sz="2400" dirty="0">
                <a:solidFill>
                  <a:prstClr val="white"/>
                </a:solidFill>
                <a:latin typeface="Arial" pitchFamily="34" charset="0"/>
                <a:cs typeface="Angsana New" pitchFamily="18" charset="-34"/>
              </a:rPr>
              <a:t>is one of the world’s largest of food producers</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a:t>
            </a:r>
            <a:r>
              <a:rPr lang="en-US" sz="2400" b="1" u="sng" dirty="0">
                <a:solidFill>
                  <a:prstClr val="white"/>
                </a:solidFill>
                <a:latin typeface="Arial" pitchFamily="34" charset="0"/>
                <a:cs typeface="Angsana New" pitchFamily="18" charset="-34"/>
              </a:rPr>
              <a:t>Chile</a:t>
            </a:r>
            <a:r>
              <a:rPr lang="en-US" sz="2400" dirty="0">
                <a:solidFill>
                  <a:prstClr val="white"/>
                </a:solidFill>
                <a:latin typeface="Arial" pitchFamily="34" charset="0"/>
                <a:cs typeface="Angsana New" pitchFamily="18" charset="-34"/>
              </a:rPr>
              <a:t> - ranks 17 amongst food exporting nations</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 marine products to Thailand</a:t>
            </a:r>
          </a:p>
          <a:p>
            <a:pPr eaLnBrk="0" fontAlgn="base" hangingPunct="0">
              <a:spcBef>
                <a:spcPct val="0"/>
              </a:spcBef>
              <a:spcAft>
                <a:spcPct val="0"/>
              </a:spcAft>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Good opportunity for : </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 Efficient methods of cultivation</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 Providing food standard ,food safety and food security</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 Food products with multi-features including ‘healthy, </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‘flavor-intensive’, and ‘palate-pleasing’ </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 Food retail and food service sector (hotels, resorts, restaurants and institutional contracts)</a:t>
            </a:r>
            <a:endParaRPr lang="th-TH"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8195"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4AE53944-6104-4918-B424-359826F8CB0C}" type="slidenum">
              <a:rPr lang="en-US" smtClean="0">
                <a:solidFill>
                  <a:srgbClr val="ACCBF9">
                    <a:shade val="90000"/>
                  </a:srgbClr>
                </a:solidFill>
              </a:rPr>
              <a:pPr>
                <a:defRPr/>
              </a:pPr>
              <a:t>34</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2.Energy</a:t>
            </a:r>
          </a:p>
        </p:txBody>
      </p:sp>
      <p:sp>
        <p:nvSpPr>
          <p:cNvPr id="9" name="TextBox 8"/>
          <p:cNvSpPr txBox="1"/>
          <p:nvPr/>
        </p:nvSpPr>
        <p:spPr>
          <a:xfrm>
            <a:off x="428625" y="1628775"/>
            <a:ext cx="8215313" cy="4524375"/>
          </a:xfrm>
          <a:prstGeom prst="rect">
            <a:avLst/>
          </a:prstGeom>
          <a:solidFill>
            <a:schemeClr val="tx2">
              <a:lumMod val="2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Energy consumption is continually increasing both in Thailand and Chile</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Many opportunities for Thai investors in new projects in Chile such as: SIC Trunk System Expansion Plan – New Infrastructure  etc.</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algn="thaiDist"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Chilean investors can also explore opportunities in the priority areas of the Thai Government such as: Biomass, Waste, </a:t>
            </a:r>
            <a:r>
              <a:rPr lang="en-US" sz="2400" dirty="0" err="1">
                <a:solidFill>
                  <a:prstClr val="white"/>
                </a:solidFill>
                <a:latin typeface="Arial" pitchFamily="34" charset="0"/>
                <a:cs typeface="Angsana New" pitchFamily="18" charset="-34"/>
              </a:rPr>
              <a:t>Biogass</a:t>
            </a:r>
            <a:r>
              <a:rPr lang="en-US" sz="2400" dirty="0">
                <a:solidFill>
                  <a:prstClr val="white"/>
                </a:solidFill>
                <a:latin typeface="Arial" pitchFamily="34" charset="0"/>
                <a:cs typeface="Angsana New" pitchFamily="18" charset="-34"/>
              </a:rPr>
              <a:t>, Wind power, Small Hydropower generation, Solar Power</a:t>
            </a:r>
          </a:p>
          <a:p>
            <a:pPr eaLnBrk="0" fontAlgn="base" hangingPunct="0">
              <a:spcBef>
                <a:spcPct val="0"/>
              </a:spcBef>
              <a:spcAft>
                <a:spcPct val="0"/>
              </a:spcAft>
              <a:buFont typeface="Wingdings" pitchFamily="2" charset="2"/>
              <a:buChar char="Ø"/>
              <a:defRPr/>
            </a:pPr>
            <a:endParaRPr lang="th-TH"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9219"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D175B031-B818-40D2-B862-8EFEE05C82EF}" type="slidenum">
              <a:rPr lang="en-US" smtClean="0">
                <a:solidFill>
                  <a:srgbClr val="ACCBF9">
                    <a:shade val="90000"/>
                  </a:srgbClr>
                </a:solidFill>
              </a:rPr>
              <a:pPr>
                <a:defRPr/>
              </a:pPr>
              <a:t>35</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3.Mining</a:t>
            </a:r>
          </a:p>
        </p:txBody>
      </p:sp>
      <p:sp>
        <p:nvSpPr>
          <p:cNvPr id="9" name="TextBox 8"/>
          <p:cNvSpPr txBox="1"/>
          <p:nvPr/>
        </p:nvSpPr>
        <p:spPr>
          <a:xfrm>
            <a:off x="428625" y="1643063"/>
            <a:ext cx="8215313" cy="3046412"/>
          </a:xfrm>
          <a:prstGeom prst="rect">
            <a:avLst/>
          </a:prstGeom>
          <a:solidFill>
            <a:schemeClr val="tx2">
              <a:lumMod val="2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Chile alone is responsible for producing one-third of all the copper in the world</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Chile is also a major world supplier of molybdenum, gold, and silver</a:t>
            </a:r>
          </a:p>
          <a:p>
            <a:pPr eaLnBrk="0" fontAlgn="base" hangingPunct="0">
              <a:spcBef>
                <a:spcPct val="0"/>
              </a:spcBef>
              <a:spcAft>
                <a:spcPct val="0"/>
              </a:spcAft>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Opportunities for investment in mining development  and expansion, and mining equipment</a:t>
            </a:r>
            <a:endParaRPr lang="th-TH"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10243"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BC4D0A1E-924C-46AD-896F-3100ADC91952}" type="slidenum">
              <a:rPr lang="en-US" smtClean="0">
                <a:solidFill>
                  <a:srgbClr val="ACCBF9">
                    <a:shade val="90000"/>
                  </a:srgbClr>
                </a:solidFill>
              </a:rPr>
              <a:pPr>
                <a:defRPr/>
              </a:pPr>
              <a:t>36</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4.Tourism</a:t>
            </a:r>
          </a:p>
        </p:txBody>
      </p:sp>
      <p:sp>
        <p:nvSpPr>
          <p:cNvPr id="9" name="TextBox 8"/>
          <p:cNvSpPr txBox="1"/>
          <p:nvPr/>
        </p:nvSpPr>
        <p:spPr>
          <a:xfrm>
            <a:off x="428625" y="1643063"/>
            <a:ext cx="8215313" cy="2678112"/>
          </a:xfrm>
          <a:prstGeom prst="rect">
            <a:avLst/>
          </a:prstGeom>
          <a:solidFill>
            <a:schemeClr val="bg2">
              <a:lumMod val="7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Tourism is one of the biggest growth industries in Chile and Thailand</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Tour agents should explore ways to bring Chilean tourists to Thailand and Thai tourists to Chile.  </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defRPr/>
            </a:pPr>
            <a:endParaRPr lang="en-US"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11267"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47461638-AE77-44E1-8F4D-0891B8EFB331}" type="slidenum">
              <a:rPr lang="en-US" smtClean="0">
                <a:solidFill>
                  <a:srgbClr val="ACCBF9">
                    <a:shade val="90000"/>
                  </a:srgbClr>
                </a:solidFill>
              </a:rPr>
              <a:pPr>
                <a:defRPr/>
              </a:pPr>
              <a:t>37</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5.Telecommunication</a:t>
            </a:r>
          </a:p>
        </p:txBody>
      </p:sp>
      <p:sp>
        <p:nvSpPr>
          <p:cNvPr id="9" name="TextBox 8"/>
          <p:cNvSpPr txBox="1"/>
          <p:nvPr/>
        </p:nvSpPr>
        <p:spPr>
          <a:xfrm>
            <a:off x="428625" y="1643063"/>
            <a:ext cx="8215313" cy="3786187"/>
          </a:xfrm>
          <a:prstGeom prst="rect">
            <a:avLst/>
          </a:prstGeom>
          <a:solidFill>
            <a:schemeClr val="tx2">
              <a:lumMod val="2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The mobile telephony market is the fastest growing subsector in the telecommunication market</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Thailand and Chile both have a large number of mobile users</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A demand for investments in modernization of equipment and implementing new technologies will continue</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defRPr/>
            </a:pPr>
            <a:endParaRPr lang="en-US"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12291"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B1762BD6-7338-42C1-8FBF-D821C23BA0CB}" type="slidenum">
              <a:rPr lang="en-US" smtClean="0">
                <a:solidFill>
                  <a:srgbClr val="ACCBF9">
                    <a:shade val="90000"/>
                  </a:srgbClr>
                </a:solidFill>
              </a:rPr>
              <a:pPr>
                <a:defRPr/>
              </a:pPr>
              <a:t>38</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6.Automotive Industry</a:t>
            </a:r>
          </a:p>
        </p:txBody>
      </p:sp>
      <p:sp>
        <p:nvSpPr>
          <p:cNvPr id="9" name="TextBox 8"/>
          <p:cNvSpPr txBox="1"/>
          <p:nvPr/>
        </p:nvSpPr>
        <p:spPr>
          <a:xfrm>
            <a:off x="428625" y="1844675"/>
            <a:ext cx="8215313" cy="3046413"/>
          </a:xfrm>
          <a:prstGeom prst="rect">
            <a:avLst/>
          </a:prstGeom>
          <a:solidFill>
            <a:schemeClr val="bg2">
              <a:lumMod val="7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Thailand is one of the world producers of </a:t>
            </a:r>
          </a:p>
          <a:p>
            <a:pPr eaLnBrk="0" fontAlgn="base" hangingPunct="0">
              <a:spcBef>
                <a:spcPct val="0"/>
              </a:spcBef>
              <a:spcAft>
                <a:spcPct val="0"/>
              </a:spcAft>
              <a:defRPr/>
            </a:pPr>
            <a:r>
              <a:rPr lang="en-US" sz="2400" dirty="0">
                <a:solidFill>
                  <a:prstClr val="white"/>
                </a:solidFill>
                <a:latin typeface="Arial" pitchFamily="34" charset="0"/>
                <a:cs typeface="Angsana New" pitchFamily="18" charset="-34"/>
              </a:rPr>
              <a:t> automotive,No.1 producer of one tons pick-up truck </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Major export of OEM parts, Aftermarket (replacement) and accessory </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Cooperation between Thailand-Chile for the region</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13315"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AC5F6466-749F-45C8-89AD-B56355F34092}" type="slidenum">
              <a:rPr lang="en-US" smtClean="0">
                <a:solidFill>
                  <a:srgbClr val="ACCBF9">
                    <a:shade val="90000"/>
                  </a:srgbClr>
                </a:solidFill>
              </a:rPr>
              <a:pPr>
                <a:defRPr/>
              </a:pPr>
              <a:t>39</a:t>
            </a:fld>
            <a:endParaRPr lang="th-TH">
              <a:solidFill>
                <a:srgbClr val="ACCBF9">
                  <a:shade val="90000"/>
                </a:srgbClr>
              </a:solidFill>
            </a:endParaRPr>
          </a:p>
        </p:txBody>
      </p:sp>
      <p:sp>
        <p:nvSpPr>
          <p:cNvPr id="8" name="Text Box 8"/>
          <p:cNvSpPr txBox="1">
            <a:spLocks noChangeArrowheads="1"/>
          </p:cNvSpPr>
          <p:nvPr/>
        </p:nvSpPr>
        <p:spPr bwMode="auto">
          <a:xfrm>
            <a:off x="1285852" y="714356"/>
            <a:ext cx="5976664" cy="553998"/>
          </a:xfrm>
          <a:prstGeom prst="rect">
            <a:avLst/>
          </a:prstGeom>
          <a:solidFill>
            <a:srgbClr val="000066"/>
          </a:solidFill>
          <a:ln/>
          <a:scene3d>
            <a:camera prst="orthographicFront"/>
            <a:lightRig rig="threePt" dir="t"/>
          </a:scene3d>
          <a:sp3d>
            <a:bevelT w="165100" prst="coolSlant"/>
          </a:sp3d>
          <a:extLst/>
        </p:spPr>
        <p:style>
          <a:lnRef idx="1">
            <a:schemeClr val="accent4"/>
          </a:lnRef>
          <a:fillRef idx="3">
            <a:schemeClr val="accent4"/>
          </a:fillRef>
          <a:effectRef idx="2">
            <a:schemeClr val="accent4"/>
          </a:effectRef>
          <a:fontRef idx="minor">
            <a:schemeClr val="lt1"/>
          </a:fontRef>
        </p:style>
        <p:txBody>
          <a:bodyPr>
            <a:spAutoFit/>
          </a:bodyPr>
          <a:lstStyle>
            <a:lvl1pPr>
              <a:defRPr sz="2800">
                <a:solidFill>
                  <a:schemeClr val="tx1"/>
                </a:solidFill>
                <a:latin typeface="Arial" pitchFamily="34" charset="0"/>
                <a:cs typeface="Angsana New" pitchFamily="18" charset="-34"/>
              </a:defRPr>
            </a:lvl1pPr>
            <a:lvl2pPr marL="742950" indent="-285750">
              <a:defRPr sz="2800">
                <a:solidFill>
                  <a:schemeClr val="tx1"/>
                </a:solidFill>
                <a:latin typeface="Arial" pitchFamily="34" charset="0"/>
                <a:cs typeface="Angsana New" pitchFamily="18" charset="-34"/>
              </a:defRPr>
            </a:lvl2pPr>
            <a:lvl3pPr marL="1143000" indent="-228600">
              <a:defRPr sz="2800">
                <a:solidFill>
                  <a:schemeClr val="tx1"/>
                </a:solidFill>
                <a:latin typeface="Arial" pitchFamily="34" charset="0"/>
                <a:cs typeface="Angsana New" pitchFamily="18" charset="-34"/>
              </a:defRPr>
            </a:lvl3pPr>
            <a:lvl4pPr marL="1600200" indent="-228600">
              <a:defRPr sz="2800">
                <a:solidFill>
                  <a:schemeClr val="tx1"/>
                </a:solidFill>
                <a:latin typeface="Arial" pitchFamily="34" charset="0"/>
                <a:cs typeface="Angsana New" pitchFamily="18" charset="-34"/>
              </a:defRPr>
            </a:lvl4pPr>
            <a:lvl5pPr marL="2057400" indent="-22860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algn="ctr" eaLnBrk="0" fontAlgn="base" hangingPunct="0">
              <a:spcBef>
                <a:spcPct val="0"/>
              </a:spcBef>
              <a:spcAft>
                <a:spcPct val="0"/>
              </a:spcAft>
              <a:defRPr/>
            </a:pPr>
            <a:r>
              <a:rPr lang="en-US" sz="3000" b="1" i="1" dirty="0" smtClean="0">
                <a:solidFill>
                  <a:srgbClr val="00FFCC"/>
                </a:solidFill>
                <a:effectLst>
                  <a:outerShdw blurRad="38100" dist="38100" dir="2700000" algn="tl">
                    <a:srgbClr val="000000">
                      <a:alpha val="43137"/>
                    </a:srgbClr>
                  </a:outerShdw>
                </a:effectLst>
                <a:cs typeface="Arial" pitchFamily="34" charset="0"/>
              </a:rPr>
              <a:t>7.Education / 8.Finance</a:t>
            </a:r>
          </a:p>
        </p:txBody>
      </p:sp>
      <p:sp>
        <p:nvSpPr>
          <p:cNvPr id="9" name="TextBox 8"/>
          <p:cNvSpPr txBox="1"/>
          <p:nvPr/>
        </p:nvSpPr>
        <p:spPr>
          <a:xfrm>
            <a:off x="428625" y="1785938"/>
            <a:ext cx="8215313" cy="4154487"/>
          </a:xfrm>
          <a:prstGeom prst="rect">
            <a:avLst/>
          </a:prstGeom>
          <a:solidFill>
            <a:schemeClr val="tx2">
              <a:lumMod val="25000"/>
            </a:schemeClr>
          </a:solidFill>
        </p:spPr>
        <p:txBody>
          <a:bodyPr>
            <a:spAutoFit/>
          </a:bodyPr>
          <a:lstStyle/>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There is a unique opportunity to meet the evolving and increasingly complex needs of universities and their students in both Chile and Thailand</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Investments in education range from direct investments in institutions or schools, education services</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buFont typeface="Wingdings" pitchFamily="2" charset="2"/>
              <a:buChar char="Ø"/>
              <a:defRPr/>
            </a:pPr>
            <a:r>
              <a:rPr lang="en-US" sz="2400" dirty="0">
                <a:solidFill>
                  <a:prstClr val="white"/>
                </a:solidFill>
                <a:latin typeface="Arial" pitchFamily="34" charset="0"/>
                <a:cs typeface="Angsana New" pitchFamily="18" charset="-34"/>
              </a:rPr>
              <a:t>  Chile has a story profession of management in Financial services sector.</a:t>
            </a:r>
          </a:p>
          <a:p>
            <a:pPr eaLnBrk="0" fontAlgn="base" hangingPunct="0">
              <a:spcBef>
                <a:spcPct val="0"/>
              </a:spcBef>
              <a:spcAft>
                <a:spcPct val="0"/>
              </a:spcAft>
              <a:buFont typeface="Wingdings" pitchFamily="2" charset="2"/>
              <a:buChar char="Ø"/>
              <a:defRPr/>
            </a:pPr>
            <a:endParaRPr lang="en-US" sz="2400" dirty="0">
              <a:solidFill>
                <a:prstClr val="white"/>
              </a:solidFill>
              <a:latin typeface="Arial" pitchFamily="34" charset="0"/>
              <a:cs typeface="Angsana New" pitchFamily="18" charset="-34"/>
            </a:endParaRPr>
          </a:p>
          <a:p>
            <a:pPr eaLnBrk="0" fontAlgn="base" hangingPunct="0">
              <a:spcBef>
                <a:spcPct val="0"/>
              </a:spcBef>
              <a:spcAft>
                <a:spcPct val="0"/>
              </a:spcAft>
              <a:defRPr/>
            </a:pPr>
            <a:endParaRPr lang="en-US" sz="2400" dirty="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a:t>
            </a:fld>
            <a:endParaRPr lang="th-TH"/>
          </a:p>
        </p:txBody>
      </p:sp>
      <p:sp>
        <p:nvSpPr>
          <p:cNvPr id="6" name="Rectangle 5"/>
          <p:cNvSpPr/>
          <p:nvPr/>
        </p:nvSpPr>
        <p:spPr>
          <a:xfrm>
            <a:off x="1043608" y="2432501"/>
            <a:ext cx="7272808" cy="523220"/>
          </a:xfrm>
          <a:prstGeom prst="rect">
            <a:avLst/>
          </a:prstGeom>
        </p:spPr>
        <p:txBody>
          <a:bodyPr wrap="square">
            <a:spAutoFit/>
          </a:bodyPr>
          <a:lstStyle/>
          <a:p>
            <a:pPr algn="ctr"/>
            <a:r>
              <a:rPr lang="en-US" b="1" dirty="0" smtClean="0"/>
              <a:t>Welcome Remarks </a:t>
            </a:r>
          </a:p>
        </p:txBody>
      </p:sp>
      <p:sp>
        <p:nvSpPr>
          <p:cNvPr id="5" name="Rectangle 4"/>
          <p:cNvSpPr/>
          <p:nvPr/>
        </p:nvSpPr>
        <p:spPr>
          <a:xfrm>
            <a:off x="2361450" y="3861048"/>
            <a:ext cx="4824535" cy="830997"/>
          </a:xfrm>
          <a:prstGeom prst="rect">
            <a:avLst/>
          </a:prstGeom>
        </p:spPr>
        <p:txBody>
          <a:bodyPr wrap="square">
            <a:spAutoFit/>
          </a:bodyPr>
          <a:lstStyle/>
          <a:p>
            <a:pPr lvl="0" algn="ctr"/>
            <a:r>
              <a:rPr lang="en-US" sz="2400" b="1" dirty="0">
                <a:solidFill>
                  <a:prstClr val="black"/>
                </a:solidFill>
              </a:rPr>
              <a:t>H.E. Mr. </a:t>
            </a:r>
            <a:r>
              <a:rPr lang="en-US" sz="2400" b="1" dirty="0" err="1">
                <a:solidFill>
                  <a:prstClr val="black"/>
                </a:solidFill>
              </a:rPr>
              <a:t>Surapon</a:t>
            </a:r>
            <a:r>
              <a:rPr lang="en-US" sz="2400" b="1" dirty="0">
                <a:solidFill>
                  <a:prstClr val="black"/>
                </a:solidFill>
              </a:rPr>
              <a:t> </a:t>
            </a:r>
            <a:r>
              <a:rPr lang="en-US" sz="2400" b="1" dirty="0" err="1">
                <a:solidFill>
                  <a:prstClr val="black"/>
                </a:solidFill>
              </a:rPr>
              <a:t>Petchvra</a:t>
            </a:r>
            <a:r>
              <a:rPr lang="en-US" sz="2400" b="1" dirty="0">
                <a:solidFill>
                  <a:prstClr val="black"/>
                </a:solidFill>
              </a:rPr>
              <a:t>, </a:t>
            </a:r>
          </a:p>
          <a:p>
            <a:pPr lvl="0" algn="ctr"/>
            <a:r>
              <a:rPr lang="es-ES_tradnl" sz="2400" b="1" dirty="0" err="1" smtClean="0">
                <a:solidFill>
                  <a:prstClr val="black"/>
                </a:solidFill>
              </a:rPr>
              <a:t>Ambassador</a:t>
            </a:r>
            <a:r>
              <a:rPr lang="es-ES_tradnl" sz="2400" b="1" dirty="0" smtClean="0">
                <a:solidFill>
                  <a:prstClr val="black"/>
                </a:solidFill>
              </a:rPr>
              <a:t> </a:t>
            </a:r>
            <a:r>
              <a:rPr lang="es-ES_tradnl" sz="2400" b="1" dirty="0">
                <a:solidFill>
                  <a:prstClr val="black"/>
                </a:solidFill>
              </a:rPr>
              <a:t>of </a:t>
            </a:r>
            <a:r>
              <a:rPr lang="es-ES_tradnl" sz="2400" b="1" dirty="0" err="1">
                <a:solidFill>
                  <a:prstClr val="black"/>
                </a:solidFill>
              </a:rPr>
              <a:t>Thailand</a:t>
            </a:r>
            <a:r>
              <a:rPr lang="es-ES_tradnl" sz="2400" b="1" dirty="0">
                <a:solidFill>
                  <a:prstClr val="black"/>
                </a:solidFill>
              </a:rPr>
              <a:t> in Chile</a:t>
            </a:r>
            <a:endParaRPr lang="th-TH" sz="2400" dirty="0">
              <a:solidFill>
                <a:prstClr val="black"/>
              </a:solidFill>
            </a:endParaRPr>
          </a:p>
        </p:txBody>
      </p:sp>
    </p:spTree>
    <p:extLst>
      <p:ext uri="{BB962C8B-B14F-4D97-AF65-F5344CB8AC3E}">
        <p14:creationId xmlns:p14="http://schemas.microsoft.com/office/powerpoint/2010/main" val="30920390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ogoสภาหอnew"/>
          <p:cNvPicPr>
            <a:picLocks noChangeAspect="1" noChangeArrowheads="1"/>
          </p:cNvPicPr>
          <p:nvPr/>
        </p:nvPicPr>
        <p:blipFill>
          <a:blip r:embed="rId3" cstate="print"/>
          <a:srcRect/>
          <a:stretch>
            <a:fillRect/>
          </a:stretch>
        </p:blipFill>
        <p:spPr bwMode="auto">
          <a:xfrm>
            <a:off x="8027988" y="260350"/>
            <a:ext cx="935037" cy="936625"/>
          </a:xfrm>
          <a:prstGeom prst="rect">
            <a:avLst/>
          </a:prstGeom>
          <a:noFill/>
          <a:ln w="9525">
            <a:noFill/>
            <a:miter lim="800000"/>
            <a:headEnd/>
            <a:tailEnd/>
          </a:ln>
        </p:spPr>
      </p:pic>
      <p:pic>
        <p:nvPicPr>
          <p:cNvPr id="14339" name="Picture 3" descr="logoหอการค้า"/>
          <p:cNvPicPr>
            <a:picLocks noChangeAspect="1" noChangeArrowheads="1"/>
          </p:cNvPicPr>
          <p:nvPr/>
        </p:nvPicPr>
        <p:blipFill>
          <a:blip r:embed="rId4" cstate="print"/>
          <a:srcRect/>
          <a:stretch>
            <a:fillRect/>
          </a:stretch>
        </p:blipFill>
        <p:spPr bwMode="auto">
          <a:xfrm>
            <a:off x="323850" y="331788"/>
            <a:ext cx="792163" cy="86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7990B395-1C82-4DB0-8086-870FE41F79A3}" type="slidenum">
              <a:rPr lang="en-US" smtClean="0">
                <a:solidFill>
                  <a:srgbClr val="ACCBF9">
                    <a:shade val="90000"/>
                  </a:srgbClr>
                </a:solidFill>
              </a:rPr>
              <a:pPr>
                <a:defRPr/>
              </a:pPr>
              <a:t>40</a:t>
            </a:fld>
            <a:endParaRPr lang="th-TH">
              <a:solidFill>
                <a:srgbClr val="ACCBF9">
                  <a:shade val="90000"/>
                </a:srgbClr>
              </a:solidFill>
            </a:endParaRPr>
          </a:p>
        </p:txBody>
      </p:sp>
      <p:sp>
        <p:nvSpPr>
          <p:cNvPr id="14341" name="TextBox 8"/>
          <p:cNvSpPr txBox="1">
            <a:spLocks noChangeArrowheads="1"/>
          </p:cNvSpPr>
          <p:nvPr/>
        </p:nvSpPr>
        <p:spPr bwMode="auto">
          <a:xfrm>
            <a:off x="444500" y="2276475"/>
            <a:ext cx="8215313" cy="181610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4400" smtClean="0">
                <a:solidFill>
                  <a:srgbClr val="FFFF00"/>
                </a:solidFill>
                <a:latin typeface="Arial" pitchFamily="34" charset="0"/>
                <a:cs typeface="Angsana New" pitchFamily="18" charset="-34"/>
              </a:rPr>
              <a:t>THANK  YOU</a:t>
            </a:r>
          </a:p>
          <a:p>
            <a:pPr algn="ctr" eaLnBrk="0" fontAlgn="base" hangingPunct="0">
              <a:spcBef>
                <a:spcPct val="0"/>
              </a:spcBef>
              <a:spcAft>
                <a:spcPct val="0"/>
              </a:spcAft>
            </a:pPr>
            <a:r>
              <a:rPr lang="en-US" sz="4400" smtClean="0">
                <a:solidFill>
                  <a:prstClr val="white"/>
                </a:solidFill>
                <a:latin typeface="Arial" pitchFamily="34" charset="0"/>
                <a:cs typeface="Angsana New" pitchFamily="18" charset="-34"/>
              </a:rPr>
              <a:t> </a:t>
            </a:r>
            <a:r>
              <a:rPr lang="en-US" sz="4400" smtClean="0">
                <a:solidFill>
                  <a:srgbClr val="FFC000"/>
                </a:solidFill>
                <a:latin typeface="Arial" pitchFamily="34" charset="0"/>
                <a:cs typeface="Angsana New" pitchFamily="18" charset="-34"/>
              </a:rPr>
              <a:t>GRACIAS</a:t>
            </a:r>
          </a:p>
          <a:p>
            <a:pPr eaLnBrk="0" fontAlgn="base" hangingPunct="0">
              <a:spcBef>
                <a:spcPct val="0"/>
              </a:spcBef>
              <a:spcAft>
                <a:spcPct val="0"/>
              </a:spcAft>
            </a:pPr>
            <a:endParaRPr lang="en-US" sz="2400" smtClean="0">
              <a:solidFill>
                <a:prstClr val="white"/>
              </a:solidFill>
              <a:latin typeface="Arial" pitchFamily="34" charset="0"/>
              <a:cs typeface="Angsana New" pitchFamily="18" charset="-34"/>
            </a:endParaRP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41</a:t>
            </a:fld>
            <a:endParaRPr lang="th-TH"/>
          </a:p>
        </p:txBody>
      </p:sp>
      <p:sp>
        <p:nvSpPr>
          <p:cNvPr id="3" name="Rectangle 2"/>
          <p:cNvSpPr/>
          <p:nvPr/>
        </p:nvSpPr>
        <p:spPr>
          <a:xfrm>
            <a:off x="827584" y="1946449"/>
            <a:ext cx="7848872" cy="3970318"/>
          </a:xfrm>
          <a:prstGeom prst="rect">
            <a:avLst/>
          </a:prstGeom>
        </p:spPr>
        <p:txBody>
          <a:bodyPr wrap="square">
            <a:spAutoFit/>
          </a:bodyPr>
          <a:lstStyle/>
          <a:p>
            <a:r>
              <a:rPr lang="en-US" sz="1800" i="1" dirty="0" smtClean="0"/>
              <a:t>1. </a:t>
            </a:r>
            <a:r>
              <a:rPr lang="en-US" sz="1800" i="1" u="sng" dirty="0"/>
              <a:t>Food Industry</a:t>
            </a:r>
          </a:p>
          <a:p>
            <a:pPr marL="285750" indent="-285750">
              <a:buFontTx/>
              <a:buChar char="-"/>
            </a:pPr>
            <a:r>
              <a:rPr lang="en-US" sz="1800" dirty="0" smtClean="0"/>
              <a:t>Chile </a:t>
            </a:r>
            <a:r>
              <a:rPr lang="en-US" sz="1800" dirty="0"/>
              <a:t>and Thailand have plenty of natural resources. Food processing is one of the most dynamic sectors of the both economies. Thailand is one of the world’s largest of food producers such as rice, canned tuna, frozen seafood, chicken and canned pineapple. Meanwhile, Chile ranks 17 amongst food exporting nations. Thanks to the favorable agricultural-climatic qualities, the Chilean companies are in a position to offer high quality products of salmon, juice, canned fruit, wine and </a:t>
            </a:r>
            <a:r>
              <a:rPr lang="en-US" sz="1800" dirty="0" smtClean="0"/>
              <a:t>fish.</a:t>
            </a:r>
          </a:p>
          <a:p>
            <a:pPr marL="285750" indent="-285750">
              <a:buFontTx/>
              <a:buChar char="-"/>
            </a:pPr>
            <a:r>
              <a:rPr lang="en-US" sz="1800" dirty="0" smtClean="0"/>
              <a:t>There </a:t>
            </a:r>
            <a:r>
              <a:rPr lang="en-US" sz="1800" dirty="0"/>
              <a:t>is good opportunity for investment in efficient methods of cultivation like high density planting, micro agronomic techniques and organic farming. </a:t>
            </a:r>
            <a:endParaRPr lang="en-US" sz="1800" dirty="0" smtClean="0"/>
          </a:p>
          <a:p>
            <a:pPr marL="285750" indent="-285750">
              <a:buFontTx/>
              <a:buChar char="-"/>
            </a:pPr>
            <a:r>
              <a:rPr lang="en-US" sz="1800" dirty="0" smtClean="0"/>
              <a:t>An </a:t>
            </a:r>
            <a:r>
              <a:rPr lang="en-US" sz="1800" dirty="0"/>
              <a:t>increased demand for convenient food and long-shelf life food products in Thailand. Thai consumers also favor imported food products from Chile such as wine.</a:t>
            </a:r>
          </a:p>
          <a:p>
            <a:endParaRPr lang="en-US" sz="1800" u="sng" dirty="0" smtClean="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5" name="Rectangle 4"/>
          <p:cNvSpPr/>
          <p:nvPr/>
        </p:nvSpPr>
        <p:spPr>
          <a:xfrm>
            <a:off x="827584" y="1340768"/>
            <a:ext cx="7848872" cy="461665"/>
          </a:xfrm>
          <a:prstGeom prst="rect">
            <a:avLst/>
          </a:prstGeom>
        </p:spPr>
        <p:txBody>
          <a:bodyPr wrap="square">
            <a:spAutoFit/>
          </a:bodyPr>
          <a:lstStyle/>
          <a:p>
            <a:r>
              <a:rPr lang="en-US" sz="2400" b="1" dirty="0"/>
              <a:t>Key Business Opportunities between Chile and Thailand</a:t>
            </a:r>
            <a:endParaRPr lang="en-US" sz="2400" dirty="0"/>
          </a:p>
        </p:txBody>
      </p:sp>
    </p:spTree>
    <p:extLst>
      <p:ext uri="{BB962C8B-B14F-4D97-AF65-F5344CB8AC3E}">
        <p14:creationId xmlns:p14="http://schemas.microsoft.com/office/powerpoint/2010/main" val="262217312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42</a:t>
            </a:fld>
            <a:endParaRPr lang="th-TH"/>
          </a:p>
        </p:txBody>
      </p:sp>
      <p:sp>
        <p:nvSpPr>
          <p:cNvPr id="3" name="Rectangle 2"/>
          <p:cNvSpPr/>
          <p:nvPr/>
        </p:nvSpPr>
        <p:spPr>
          <a:xfrm>
            <a:off x="827584" y="1946449"/>
            <a:ext cx="7848872" cy="2862322"/>
          </a:xfrm>
          <a:prstGeom prst="rect">
            <a:avLst/>
          </a:prstGeom>
        </p:spPr>
        <p:txBody>
          <a:bodyPr wrap="square">
            <a:spAutoFit/>
          </a:bodyPr>
          <a:lstStyle/>
          <a:p>
            <a:r>
              <a:rPr lang="en-US" sz="1800" i="1" dirty="0" smtClean="0"/>
              <a:t>1. </a:t>
            </a:r>
            <a:r>
              <a:rPr lang="en-US" sz="1800" i="1" u="sng" dirty="0"/>
              <a:t>Food </a:t>
            </a:r>
            <a:r>
              <a:rPr lang="en-US" sz="1800" i="1" u="sng" dirty="0" smtClean="0"/>
              <a:t>Industry (Continue)</a:t>
            </a:r>
            <a:endParaRPr lang="en-US" sz="1800" i="1" u="sng" dirty="0"/>
          </a:p>
          <a:p>
            <a:endParaRPr lang="en-US" sz="1800" dirty="0" smtClean="0"/>
          </a:p>
          <a:p>
            <a:pPr marL="285750" indent="-285750">
              <a:buFontTx/>
              <a:buChar char="-"/>
            </a:pPr>
            <a:r>
              <a:rPr lang="en-US" sz="1800" dirty="0" smtClean="0"/>
              <a:t>Opportunities </a:t>
            </a:r>
            <a:r>
              <a:rPr lang="en-US" sz="1800" dirty="0"/>
              <a:t>for food products with multi-features including ‘healthy, ‘flavor-intensive’, and ‘palate-pleasing’ in both markets of Chile and </a:t>
            </a:r>
            <a:r>
              <a:rPr lang="en-US" sz="1800" dirty="0" smtClean="0"/>
              <a:t>Thailand</a:t>
            </a:r>
          </a:p>
          <a:p>
            <a:pPr marL="285750" indent="-285750">
              <a:buFontTx/>
              <a:buChar char="-"/>
            </a:pPr>
            <a:r>
              <a:rPr lang="en-US" sz="1800" dirty="0" smtClean="0"/>
              <a:t>Opportunities </a:t>
            </a:r>
            <a:r>
              <a:rPr lang="en-US" sz="1800" dirty="0"/>
              <a:t>in food retail and food service sector (hotels, resorts, restaurants and institutional contracts</a:t>
            </a:r>
            <a:r>
              <a:rPr lang="en-US" sz="1800" dirty="0" smtClean="0"/>
              <a:t>).</a:t>
            </a:r>
          </a:p>
          <a:p>
            <a:pPr marL="285750" indent="-285750">
              <a:buFontTx/>
              <a:buChar char="-"/>
            </a:pPr>
            <a:r>
              <a:rPr lang="en-US" sz="1800" dirty="0" smtClean="0"/>
              <a:t>The </a:t>
            </a:r>
            <a:r>
              <a:rPr lang="en-US" sz="1800" dirty="0"/>
              <a:t>flourish of packaged and processed food industry has opened a lucrative market segment for food machinery and packaging equipment in Thailand and Chile.</a:t>
            </a:r>
          </a:p>
          <a:p>
            <a:endParaRPr lang="en-US" sz="1800" u="sng" dirty="0" smtClean="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5" name="Rectangle 4"/>
          <p:cNvSpPr/>
          <p:nvPr/>
        </p:nvSpPr>
        <p:spPr>
          <a:xfrm>
            <a:off x="827584" y="1340768"/>
            <a:ext cx="7848872" cy="461665"/>
          </a:xfrm>
          <a:prstGeom prst="rect">
            <a:avLst/>
          </a:prstGeom>
        </p:spPr>
        <p:txBody>
          <a:bodyPr wrap="square">
            <a:spAutoFit/>
          </a:bodyPr>
          <a:lstStyle/>
          <a:p>
            <a:r>
              <a:rPr lang="en-US" sz="2400" b="1" dirty="0"/>
              <a:t>Key Business Opportunities between Chile and Thailand</a:t>
            </a:r>
            <a:endParaRPr lang="en-US" sz="2400" dirty="0"/>
          </a:p>
        </p:txBody>
      </p:sp>
    </p:spTree>
    <p:extLst>
      <p:ext uri="{BB962C8B-B14F-4D97-AF65-F5344CB8AC3E}">
        <p14:creationId xmlns:p14="http://schemas.microsoft.com/office/powerpoint/2010/main" val="3936945085"/>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43</a:t>
            </a:fld>
            <a:endParaRPr lang="th-TH"/>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6" name="Rectangle 5"/>
          <p:cNvSpPr/>
          <p:nvPr/>
        </p:nvSpPr>
        <p:spPr>
          <a:xfrm>
            <a:off x="1099828" y="1412776"/>
            <a:ext cx="6912768" cy="3416320"/>
          </a:xfrm>
          <a:prstGeom prst="rect">
            <a:avLst/>
          </a:prstGeom>
        </p:spPr>
        <p:txBody>
          <a:bodyPr wrap="square">
            <a:spAutoFit/>
          </a:bodyPr>
          <a:lstStyle/>
          <a:p>
            <a:r>
              <a:rPr lang="en-US" sz="1800" i="1" dirty="0" smtClean="0"/>
              <a:t>2. </a:t>
            </a:r>
            <a:r>
              <a:rPr lang="en-US" sz="1800" i="1" u="sng" dirty="0" smtClean="0"/>
              <a:t>Infrastructure</a:t>
            </a:r>
          </a:p>
          <a:p>
            <a:endParaRPr lang="en-US" sz="1800" i="1" dirty="0"/>
          </a:p>
          <a:p>
            <a:pPr marL="285750" indent="-285750">
              <a:buFontTx/>
              <a:buChar char="-"/>
            </a:pPr>
            <a:r>
              <a:rPr lang="en-US" sz="1800" dirty="0" smtClean="0"/>
              <a:t>Infrastructure </a:t>
            </a:r>
            <a:r>
              <a:rPr lang="en-US" sz="1800" dirty="0"/>
              <a:t>growth remains a top national priority for Thailand and Chile as both governments try to match the pace of infrastructures growth with economic growth. Both governments are encouraging foreign investments in infrastructure. </a:t>
            </a:r>
            <a:endParaRPr lang="en-US" sz="1800" dirty="0" smtClean="0"/>
          </a:p>
          <a:p>
            <a:pPr marL="285750" indent="-285750">
              <a:buFontTx/>
              <a:buChar char="-"/>
            </a:pPr>
            <a:r>
              <a:rPr lang="en-US" sz="1800" dirty="0" smtClean="0"/>
              <a:t>There </a:t>
            </a:r>
            <a:r>
              <a:rPr lang="en-US" sz="1800" dirty="0"/>
              <a:t>are growth opportunities in key infrastructure sub-sectors: ports, railways, and roads. Particularly, there is a demand for investment in projects such as upgrading and building new highways; development of expressways and </a:t>
            </a:r>
            <a:r>
              <a:rPr lang="en-US" sz="1800" dirty="0" err="1"/>
              <a:t>tollways</a:t>
            </a:r>
            <a:r>
              <a:rPr lang="en-US" sz="1800" dirty="0"/>
              <a:t>; expansion of existing roads; development of metro projects; re-development of existing stations and railways.</a:t>
            </a:r>
          </a:p>
        </p:txBody>
      </p:sp>
    </p:spTree>
    <p:extLst>
      <p:ext uri="{BB962C8B-B14F-4D97-AF65-F5344CB8AC3E}">
        <p14:creationId xmlns:p14="http://schemas.microsoft.com/office/powerpoint/2010/main" val="27585022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44</a:t>
            </a:fld>
            <a:endParaRPr lang="th-TH"/>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3" name="Rectangle 2"/>
          <p:cNvSpPr/>
          <p:nvPr/>
        </p:nvSpPr>
        <p:spPr>
          <a:xfrm>
            <a:off x="1259632" y="1412776"/>
            <a:ext cx="6768752" cy="3139321"/>
          </a:xfrm>
          <a:prstGeom prst="rect">
            <a:avLst/>
          </a:prstGeom>
        </p:spPr>
        <p:txBody>
          <a:bodyPr wrap="square">
            <a:spAutoFit/>
          </a:bodyPr>
          <a:lstStyle/>
          <a:p>
            <a:r>
              <a:rPr lang="en-US" sz="1800" i="1" dirty="0" smtClean="0"/>
              <a:t>3. </a:t>
            </a:r>
            <a:r>
              <a:rPr lang="en-US" sz="1800" i="1" u="sng" dirty="0"/>
              <a:t>Mining</a:t>
            </a:r>
          </a:p>
          <a:p>
            <a:endParaRPr lang="en-US" sz="1800" dirty="0" smtClean="0"/>
          </a:p>
          <a:p>
            <a:pPr marL="285750" indent="-285750">
              <a:buFontTx/>
              <a:buChar char="-"/>
            </a:pPr>
            <a:r>
              <a:rPr lang="en-US" sz="1800" dirty="0" smtClean="0"/>
              <a:t>Roughly </a:t>
            </a:r>
            <a:r>
              <a:rPr lang="en-US" sz="1800" dirty="0"/>
              <a:t>half of Chile’s revenues come from the sale of copper. In fact, Chile alone is responsible for producing one-third of all the copper in the world.  </a:t>
            </a:r>
          </a:p>
          <a:p>
            <a:pPr marL="285750" indent="-285750">
              <a:buFontTx/>
              <a:buChar char="-"/>
            </a:pPr>
            <a:r>
              <a:rPr lang="en-US" sz="1800" dirty="0" smtClean="0"/>
              <a:t>In </a:t>
            </a:r>
            <a:r>
              <a:rPr lang="en-US" sz="1800" dirty="0"/>
              <a:t>addition to copper, Chile is also a major world supplier of molybdenum, gold, and silver. Chile is also a relevant supplier of non metallic minerals such as iodine, lithium, sodium and potassium </a:t>
            </a:r>
            <a:r>
              <a:rPr lang="en-US" sz="1800" dirty="0" smtClean="0"/>
              <a:t>nitrate.</a:t>
            </a:r>
          </a:p>
          <a:p>
            <a:pPr marL="285750" indent="-285750">
              <a:buFontTx/>
              <a:buChar char="-"/>
            </a:pPr>
            <a:r>
              <a:rPr lang="en-US" sz="1800" dirty="0" smtClean="0"/>
              <a:t>There </a:t>
            </a:r>
            <a:r>
              <a:rPr lang="en-US" sz="1800" dirty="0"/>
              <a:t>are opportunities for investment in mining development and expansion, and mining equipment.</a:t>
            </a:r>
          </a:p>
        </p:txBody>
      </p:sp>
    </p:spTree>
    <p:extLst>
      <p:ext uri="{BB962C8B-B14F-4D97-AF65-F5344CB8AC3E}">
        <p14:creationId xmlns:p14="http://schemas.microsoft.com/office/powerpoint/2010/main" val="334840478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45</a:t>
            </a:fld>
            <a:endParaRPr lang="th-TH"/>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3" name="Rectangle 2"/>
          <p:cNvSpPr/>
          <p:nvPr/>
        </p:nvSpPr>
        <p:spPr>
          <a:xfrm>
            <a:off x="1057425" y="1412776"/>
            <a:ext cx="6840760" cy="3416320"/>
          </a:xfrm>
          <a:prstGeom prst="rect">
            <a:avLst/>
          </a:prstGeom>
        </p:spPr>
        <p:txBody>
          <a:bodyPr wrap="square">
            <a:spAutoFit/>
          </a:bodyPr>
          <a:lstStyle/>
          <a:p>
            <a:r>
              <a:rPr lang="en-US" sz="1800" i="1" dirty="0" smtClean="0"/>
              <a:t>4. </a:t>
            </a:r>
            <a:r>
              <a:rPr lang="en-US" sz="1800" i="1" u="sng" dirty="0" smtClean="0"/>
              <a:t>Tourism</a:t>
            </a:r>
            <a:endParaRPr lang="en-US" sz="1800" i="1" u="sng" dirty="0"/>
          </a:p>
          <a:p>
            <a:pPr marL="285750" indent="-285750">
              <a:buFontTx/>
              <a:buChar char="-"/>
            </a:pPr>
            <a:r>
              <a:rPr lang="en-US" sz="1800" dirty="0" smtClean="0"/>
              <a:t>Tourism </a:t>
            </a:r>
            <a:r>
              <a:rPr lang="en-US" sz="1800" dirty="0"/>
              <a:t>is one of the biggest growth industries in Chile and Thailand. Tour agents should explore ways to bring Chilean tourists to Thailand and Thai tourists to Chile.  </a:t>
            </a:r>
            <a:endParaRPr lang="en-US" sz="1800" dirty="0" smtClean="0"/>
          </a:p>
          <a:p>
            <a:pPr marL="285750" indent="-285750">
              <a:buFontTx/>
              <a:buChar char="-"/>
            </a:pPr>
            <a:endParaRPr lang="en-US" sz="1800" dirty="0"/>
          </a:p>
          <a:p>
            <a:r>
              <a:rPr lang="en-US" sz="1800" i="1" dirty="0" smtClean="0"/>
              <a:t>5. </a:t>
            </a:r>
            <a:r>
              <a:rPr lang="en-US" sz="1800" i="1" u="sng" dirty="0"/>
              <a:t>Telecommunication</a:t>
            </a:r>
          </a:p>
          <a:p>
            <a:pPr marL="285750" indent="-285750">
              <a:buFontTx/>
              <a:buChar char="-"/>
            </a:pPr>
            <a:r>
              <a:rPr lang="en-US" sz="1800" dirty="0" smtClean="0"/>
              <a:t>The </a:t>
            </a:r>
            <a:r>
              <a:rPr lang="en-US" sz="1800" dirty="0"/>
              <a:t>mobile telephony market is the fastest growing subsector in the telecommunication market. Thailand and Chile both have a large number of mobile users. Therefore, a demand for investments in modernization of equipment and implementing new technologies will continue. </a:t>
            </a:r>
            <a:endParaRPr lang="en-US" sz="1800" dirty="0" smtClean="0"/>
          </a:p>
          <a:p>
            <a:pPr marL="285750" indent="-285750">
              <a:buFontTx/>
              <a:buChar char="-"/>
            </a:pPr>
            <a:endParaRPr lang="en-US" sz="1800" dirty="0"/>
          </a:p>
        </p:txBody>
      </p:sp>
    </p:spTree>
    <p:extLst>
      <p:ext uri="{BB962C8B-B14F-4D97-AF65-F5344CB8AC3E}">
        <p14:creationId xmlns:p14="http://schemas.microsoft.com/office/powerpoint/2010/main" val="334840478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46</a:t>
            </a:fld>
            <a:endParaRPr lang="th-TH"/>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
        <p:nvSpPr>
          <p:cNvPr id="3" name="Rectangle 2"/>
          <p:cNvSpPr/>
          <p:nvPr/>
        </p:nvSpPr>
        <p:spPr>
          <a:xfrm>
            <a:off x="1115616" y="1484784"/>
            <a:ext cx="7642328" cy="4524315"/>
          </a:xfrm>
          <a:prstGeom prst="rect">
            <a:avLst/>
          </a:prstGeom>
        </p:spPr>
        <p:txBody>
          <a:bodyPr wrap="square">
            <a:spAutoFit/>
          </a:bodyPr>
          <a:lstStyle/>
          <a:p>
            <a:r>
              <a:rPr lang="en-US" sz="1800" i="1" dirty="0" smtClean="0"/>
              <a:t>6. </a:t>
            </a:r>
            <a:r>
              <a:rPr lang="en-US" sz="1800" i="1" u="sng" dirty="0"/>
              <a:t>Healthcare and Wellbeing</a:t>
            </a:r>
          </a:p>
          <a:p>
            <a:pPr marL="285750" indent="-285750">
              <a:buFontTx/>
              <a:buChar char="-"/>
            </a:pPr>
            <a:r>
              <a:rPr lang="en-US" sz="1800" dirty="0" smtClean="0"/>
              <a:t>Thailand </a:t>
            </a:r>
            <a:r>
              <a:rPr lang="en-US" sz="1800" dirty="0"/>
              <a:t>is the medical hub of Asia and one of the world’s leading destinations for healthcare and wellbeing services. Demands for medical services are also growing in Chile along with the construction of new hospitals and healthcare centers under the Universal Access to Healthcare government program by the Chilean government. There are interesting opportunities for furniture (i.e. hospital beds), medical equipment and devices. </a:t>
            </a:r>
            <a:endParaRPr lang="en-US" sz="1800" dirty="0" smtClean="0"/>
          </a:p>
          <a:p>
            <a:pPr marL="285750" indent="-285750">
              <a:buFontTx/>
              <a:buChar char="-"/>
            </a:pPr>
            <a:endParaRPr lang="en-US" sz="1800" dirty="0"/>
          </a:p>
          <a:p>
            <a:r>
              <a:rPr lang="en-US" sz="1800" i="1" dirty="0" smtClean="0"/>
              <a:t>7. </a:t>
            </a:r>
            <a:r>
              <a:rPr lang="en-US" sz="1800" i="1" u="sng" dirty="0"/>
              <a:t>Education</a:t>
            </a:r>
          </a:p>
          <a:p>
            <a:pPr marL="285750" indent="-285750">
              <a:buFontTx/>
              <a:buChar char="-"/>
            </a:pPr>
            <a:r>
              <a:rPr lang="en-US" sz="1800" dirty="0" smtClean="0"/>
              <a:t>There </a:t>
            </a:r>
            <a:r>
              <a:rPr lang="en-US" sz="1800" dirty="0"/>
              <a:t>is a unique opportunity to meet the evolving and increasingly complex needs of universities and their students in both Chile and Thailand. Investments in education range from direct investments in institutions or schools, education services (e.g., administrative services, marketing, recruitment), education technology, educational content development</a:t>
            </a:r>
            <a:r>
              <a:rPr lang="en-US" sz="1800" dirty="0" smtClean="0"/>
              <a:t>.</a:t>
            </a:r>
          </a:p>
          <a:p>
            <a:pPr marL="285750" indent="-285750">
              <a:buFontTx/>
              <a:buChar char="-"/>
            </a:pPr>
            <a:endParaRPr lang="en-US" sz="1800" dirty="0"/>
          </a:p>
        </p:txBody>
      </p:sp>
    </p:spTree>
    <p:extLst>
      <p:ext uri="{BB962C8B-B14F-4D97-AF65-F5344CB8AC3E}">
        <p14:creationId xmlns:p14="http://schemas.microsoft.com/office/powerpoint/2010/main" val="334840478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47</a:t>
            </a:fld>
            <a:endParaRPr lang="th-TH"/>
          </a:p>
        </p:txBody>
      </p:sp>
      <p:sp>
        <p:nvSpPr>
          <p:cNvPr id="3" name="Rectangle 2"/>
          <p:cNvSpPr/>
          <p:nvPr/>
        </p:nvSpPr>
        <p:spPr>
          <a:xfrm>
            <a:off x="683568" y="1596856"/>
            <a:ext cx="7848872" cy="3416320"/>
          </a:xfrm>
          <a:prstGeom prst="rect">
            <a:avLst/>
          </a:prstGeom>
        </p:spPr>
        <p:txBody>
          <a:bodyPr wrap="square">
            <a:spAutoFit/>
          </a:bodyPr>
          <a:lstStyle/>
          <a:p>
            <a:r>
              <a:rPr lang="en-US" sz="2400" u="sng" dirty="0" smtClean="0"/>
              <a:t>Recommendation</a:t>
            </a:r>
            <a:r>
              <a:rPr lang="en-US" sz="2400" dirty="0" smtClean="0"/>
              <a:t>:</a:t>
            </a:r>
            <a:endParaRPr lang="en-US" sz="2400" dirty="0"/>
          </a:p>
          <a:p>
            <a:r>
              <a:rPr lang="en-US" sz="2400" dirty="0" smtClean="0"/>
              <a:t>……………………………………………………………………………………………………………………………………………………………………………………………………………………………………………………………………………………………...</a:t>
            </a:r>
            <a:endParaRPr lang="en-US" sz="2400" u="sng" dirty="0" smtClean="0"/>
          </a:p>
          <a:p>
            <a:endParaRPr lang="en-US" sz="2400" u="sng" dirty="0" smtClean="0"/>
          </a:p>
          <a:p>
            <a:r>
              <a:rPr lang="en-US" sz="2400" u="sng" dirty="0" smtClean="0"/>
              <a:t>Resolution</a:t>
            </a:r>
            <a:r>
              <a:rPr lang="en-US" sz="2400" dirty="0" smtClean="0"/>
              <a:t>:</a:t>
            </a:r>
          </a:p>
          <a:p>
            <a:r>
              <a:rPr lang="en-US" sz="2400" dirty="0" smtClean="0"/>
              <a:t>………………………………………………………………………………………………………………………………………………………………………………………………………………………………………………………………………………………………</a:t>
            </a:r>
            <a:endParaRPr lang="en-US" sz="2400" u="sng" dirty="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5</a:t>
            </a:r>
            <a:endParaRPr lang="th-TH" b="1" dirty="0"/>
          </a:p>
        </p:txBody>
      </p:sp>
    </p:spTree>
    <p:extLst>
      <p:ext uri="{BB962C8B-B14F-4D97-AF65-F5344CB8AC3E}">
        <p14:creationId xmlns:p14="http://schemas.microsoft.com/office/powerpoint/2010/main" val="413533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48</a:t>
            </a:fld>
            <a:endParaRPr lang="th-TH"/>
          </a:p>
        </p:txBody>
      </p:sp>
      <p:sp>
        <p:nvSpPr>
          <p:cNvPr id="3" name="TextBox 2"/>
          <p:cNvSpPr txBox="1"/>
          <p:nvPr/>
        </p:nvSpPr>
        <p:spPr>
          <a:xfrm>
            <a:off x="1763687" y="620688"/>
            <a:ext cx="2348528" cy="523220"/>
          </a:xfrm>
          <a:prstGeom prst="rect">
            <a:avLst/>
          </a:prstGeom>
          <a:noFill/>
        </p:spPr>
        <p:txBody>
          <a:bodyPr wrap="none" rtlCol="0">
            <a:spAutoFit/>
          </a:bodyPr>
          <a:lstStyle/>
          <a:p>
            <a:r>
              <a:rPr lang="en-US" b="1" dirty="0" smtClean="0"/>
              <a:t>Agenda Item 6</a:t>
            </a:r>
            <a:endParaRPr lang="th-TH" b="1" dirty="0"/>
          </a:p>
        </p:txBody>
      </p:sp>
      <p:sp>
        <p:nvSpPr>
          <p:cNvPr id="4" name="Rectangle 3"/>
          <p:cNvSpPr/>
          <p:nvPr/>
        </p:nvSpPr>
        <p:spPr>
          <a:xfrm>
            <a:off x="971600" y="2185700"/>
            <a:ext cx="7582268" cy="523220"/>
          </a:xfrm>
          <a:prstGeom prst="rect">
            <a:avLst/>
          </a:prstGeom>
        </p:spPr>
        <p:txBody>
          <a:bodyPr wrap="square">
            <a:spAutoFit/>
          </a:bodyPr>
          <a:lstStyle/>
          <a:p>
            <a:pPr algn="ctr"/>
            <a:r>
              <a:rPr lang="en-US" b="1" dirty="0"/>
              <a:t>Update on the FTA between CHILE and </a:t>
            </a:r>
            <a:r>
              <a:rPr lang="en-US" b="1" dirty="0" smtClean="0"/>
              <a:t>THAILAND</a:t>
            </a:r>
          </a:p>
        </p:txBody>
      </p:sp>
      <p:sp>
        <p:nvSpPr>
          <p:cNvPr id="5" name="Rectangle 4"/>
          <p:cNvSpPr/>
          <p:nvPr/>
        </p:nvSpPr>
        <p:spPr>
          <a:xfrm>
            <a:off x="1907704" y="4509120"/>
            <a:ext cx="4608512" cy="830997"/>
          </a:xfrm>
          <a:prstGeom prst="rect">
            <a:avLst/>
          </a:prstGeom>
        </p:spPr>
        <p:txBody>
          <a:bodyPr wrap="square">
            <a:spAutoFit/>
          </a:bodyPr>
          <a:lstStyle/>
          <a:p>
            <a:pPr lvl="0" algn="ctr"/>
            <a:r>
              <a:rPr lang="en-US" sz="2400" dirty="0">
                <a:solidFill>
                  <a:prstClr val="black"/>
                </a:solidFill>
              </a:rPr>
              <a:t>Mr. Pedro Reus</a:t>
            </a:r>
          </a:p>
          <a:p>
            <a:pPr lvl="0" algn="ctr"/>
            <a:r>
              <a:rPr lang="en-US" sz="2400" dirty="0">
                <a:solidFill>
                  <a:prstClr val="black"/>
                </a:solidFill>
              </a:rPr>
              <a:t>International Manager of SOFOFA</a:t>
            </a:r>
          </a:p>
        </p:txBody>
      </p:sp>
    </p:spTree>
    <p:extLst>
      <p:ext uri="{BB962C8B-B14F-4D97-AF65-F5344CB8AC3E}">
        <p14:creationId xmlns:p14="http://schemas.microsoft.com/office/powerpoint/2010/main" val="38379428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49</a:t>
            </a:fld>
            <a:endParaRPr lang="th-TH"/>
          </a:p>
        </p:txBody>
      </p:sp>
      <p:sp>
        <p:nvSpPr>
          <p:cNvPr id="3" name="Rectangle 2"/>
          <p:cNvSpPr/>
          <p:nvPr/>
        </p:nvSpPr>
        <p:spPr>
          <a:xfrm>
            <a:off x="683568" y="1596856"/>
            <a:ext cx="7848872" cy="3416320"/>
          </a:xfrm>
          <a:prstGeom prst="rect">
            <a:avLst/>
          </a:prstGeom>
        </p:spPr>
        <p:txBody>
          <a:bodyPr wrap="square">
            <a:spAutoFit/>
          </a:bodyPr>
          <a:lstStyle/>
          <a:p>
            <a:r>
              <a:rPr lang="en-US" sz="2400" u="sng" dirty="0" smtClean="0"/>
              <a:t>Recommendation</a:t>
            </a:r>
            <a:r>
              <a:rPr lang="en-US" sz="2400" dirty="0" smtClean="0"/>
              <a:t>:</a:t>
            </a:r>
            <a:endParaRPr lang="en-US" sz="2400" dirty="0"/>
          </a:p>
          <a:p>
            <a:r>
              <a:rPr lang="en-US" sz="2400" dirty="0" smtClean="0"/>
              <a:t>……………………………………………………………………………………………………………………………………………………………………………………………………………………………………………………………………………………………...</a:t>
            </a:r>
            <a:endParaRPr lang="en-US" sz="2400" u="sng" dirty="0" smtClean="0"/>
          </a:p>
          <a:p>
            <a:endParaRPr lang="en-US" sz="2400" u="sng" dirty="0" smtClean="0"/>
          </a:p>
          <a:p>
            <a:r>
              <a:rPr lang="en-US" sz="2400" u="sng" dirty="0" smtClean="0"/>
              <a:t>Resolution</a:t>
            </a:r>
            <a:r>
              <a:rPr lang="en-US" sz="2400" dirty="0" smtClean="0"/>
              <a:t>:</a:t>
            </a:r>
          </a:p>
          <a:p>
            <a:r>
              <a:rPr lang="en-US" sz="2400" dirty="0" smtClean="0"/>
              <a:t>………………………………………………………………………………………………………………………………………………………………………………………………………………………………………………………………………………………………</a:t>
            </a:r>
            <a:endParaRPr lang="en-US" sz="2400" u="sng" dirty="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6</a:t>
            </a:r>
            <a:endParaRPr lang="th-TH" b="1" dirty="0"/>
          </a:p>
        </p:txBody>
      </p:sp>
    </p:spTree>
    <p:extLst>
      <p:ext uri="{BB962C8B-B14F-4D97-AF65-F5344CB8AC3E}">
        <p14:creationId xmlns:p14="http://schemas.microsoft.com/office/powerpoint/2010/main" val="41353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a:t>
            </a:fld>
            <a:endParaRPr lang="th-TH"/>
          </a:p>
        </p:txBody>
      </p:sp>
      <p:sp>
        <p:nvSpPr>
          <p:cNvPr id="6" name="Rectangle 5"/>
          <p:cNvSpPr/>
          <p:nvPr/>
        </p:nvSpPr>
        <p:spPr>
          <a:xfrm>
            <a:off x="1043608" y="2432501"/>
            <a:ext cx="7272808" cy="523220"/>
          </a:xfrm>
          <a:prstGeom prst="rect">
            <a:avLst/>
          </a:prstGeom>
        </p:spPr>
        <p:txBody>
          <a:bodyPr wrap="square">
            <a:spAutoFit/>
          </a:bodyPr>
          <a:lstStyle/>
          <a:p>
            <a:pPr algn="ctr"/>
            <a:r>
              <a:rPr lang="en-US" b="1" dirty="0" smtClean="0"/>
              <a:t>Opening Remarks </a:t>
            </a:r>
          </a:p>
        </p:txBody>
      </p:sp>
      <p:sp>
        <p:nvSpPr>
          <p:cNvPr id="4" name="Rectangle 3"/>
          <p:cNvSpPr/>
          <p:nvPr/>
        </p:nvSpPr>
        <p:spPr>
          <a:xfrm>
            <a:off x="1835696" y="3573016"/>
            <a:ext cx="5616623" cy="830997"/>
          </a:xfrm>
          <a:prstGeom prst="rect">
            <a:avLst/>
          </a:prstGeom>
        </p:spPr>
        <p:txBody>
          <a:bodyPr wrap="square">
            <a:spAutoFit/>
          </a:bodyPr>
          <a:lstStyle/>
          <a:p>
            <a:pPr lvl="0" algn="ctr"/>
            <a:r>
              <a:rPr lang="en-US" sz="2400" b="1" dirty="0" smtClean="0">
                <a:solidFill>
                  <a:prstClr val="black"/>
                </a:solidFill>
              </a:rPr>
              <a:t>Mr</a:t>
            </a:r>
            <a:r>
              <a:rPr lang="en-US" sz="2400" b="1" dirty="0">
                <a:solidFill>
                  <a:prstClr val="black"/>
                </a:solidFill>
              </a:rPr>
              <a:t>. </a:t>
            </a:r>
            <a:r>
              <a:rPr lang="en-US" sz="2400" b="1" dirty="0" smtClean="0">
                <a:solidFill>
                  <a:prstClr val="black"/>
                </a:solidFill>
              </a:rPr>
              <a:t>Kanit Si, </a:t>
            </a:r>
            <a:endParaRPr lang="en-US" sz="2400" b="1" dirty="0">
              <a:solidFill>
                <a:prstClr val="black"/>
              </a:solidFill>
            </a:endParaRPr>
          </a:p>
          <a:p>
            <a:pPr lvl="0" algn="ctr"/>
            <a:r>
              <a:rPr lang="es-ES_tradnl" sz="2400" b="1" dirty="0" err="1" smtClean="0">
                <a:solidFill>
                  <a:prstClr val="black"/>
                </a:solidFill>
              </a:rPr>
              <a:t>Chairman</a:t>
            </a:r>
            <a:r>
              <a:rPr lang="es-ES_tradnl" sz="2400" b="1" dirty="0" smtClean="0">
                <a:solidFill>
                  <a:prstClr val="black"/>
                </a:solidFill>
              </a:rPr>
              <a:t> of Thai-</a:t>
            </a:r>
            <a:r>
              <a:rPr lang="es-ES_tradnl" sz="2400" b="1" dirty="0" err="1" smtClean="0">
                <a:solidFill>
                  <a:prstClr val="black"/>
                </a:solidFill>
              </a:rPr>
              <a:t>Chilean</a:t>
            </a:r>
            <a:r>
              <a:rPr lang="es-ES_tradnl" sz="2400" b="1" dirty="0" smtClean="0">
                <a:solidFill>
                  <a:prstClr val="black"/>
                </a:solidFill>
              </a:rPr>
              <a:t> Business Council</a:t>
            </a:r>
            <a:endParaRPr lang="th-TH" sz="2400" dirty="0">
              <a:solidFill>
                <a:prstClr val="black"/>
              </a:solidFill>
            </a:endParaRPr>
          </a:p>
        </p:txBody>
      </p:sp>
    </p:spTree>
    <p:extLst>
      <p:ext uri="{BB962C8B-B14F-4D97-AF65-F5344CB8AC3E}">
        <p14:creationId xmlns:p14="http://schemas.microsoft.com/office/powerpoint/2010/main" val="30920390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50</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7</a:t>
            </a:r>
            <a:endParaRPr lang="th-TH" b="1" dirty="0"/>
          </a:p>
        </p:txBody>
      </p:sp>
      <p:sp>
        <p:nvSpPr>
          <p:cNvPr id="4" name="Rectangle 3"/>
          <p:cNvSpPr/>
          <p:nvPr/>
        </p:nvSpPr>
        <p:spPr>
          <a:xfrm>
            <a:off x="1187624" y="1628800"/>
            <a:ext cx="6984776" cy="1384995"/>
          </a:xfrm>
          <a:prstGeom prst="rect">
            <a:avLst/>
          </a:prstGeom>
        </p:spPr>
        <p:txBody>
          <a:bodyPr wrap="square">
            <a:spAutoFit/>
          </a:bodyPr>
          <a:lstStyle/>
          <a:p>
            <a:r>
              <a:rPr lang="en-US" b="1" dirty="0"/>
              <a:t>Discussion on Future Action Plan </a:t>
            </a:r>
            <a:r>
              <a:rPr lang="en-US" b="1" dirty="0" smtClean="0"/>
              <a:t>on</a:t>
            </a:r>
          </a:p>
          <a:p>
            <a:r>
              <a:rPr lang="en-US" b="1" dirty="0" smtClean="0"/>
              <a:t>“ </a:t>
            </a:r>
            <a:r>
              <a:rPr lang="en-US" b="1" dirty="0"/>
              <a:t>How to strengthen economic, trade and investment ties between Thailand and Chile</a:t>
            </a:r>
            <a:r>
              <a:rPr lang="en-US" b="1" dirty="0" smtClean="0"/>
              <a:t>”</a:t>
            </a:r>
          </a:p>
        </p:txBody>
      </p:sp>
      <p:sp>
        <p:nvSpPr>
          <p:cNvPr id="5" name="Rectangle 4"/>
          <p:cNvSpPr/>
          <p:nvPr/>
        </p:nvSpPr>
        <p:spPr>
          <a:xfrm>
            <a:off x="1691680" y="4254187"/>
            <a:ext cx="5184576" cy="830997"/>
          </a:xfrm>
          <a:prstGeom prst="rect">
            <a:avLst/>
          </a:prstGeom>
        </p:spPr>
        <p:txBody>
          <a:bodyPr wrap="square">
            <a:spAutoFit/>
          </a:bodyPr>
          <a:lstStyle/>
          <a:p>
            <a:pPr lvl="0" algn="ctr"/>
            <a:r>
              <a:rPr lang="en-US" sz="2400" dirty="0">
                <a:solidFill>
                  <a:prstClr val="black"/>
                </a:solidFill>
              </a:rPr>
              <a:t>Co-Chaired  by  </a:t>
            </a:r>
          </a:p>
          <a:p>
            <a:pPr lvl="0" algn="ctr"/>
            <a:r>
              <a:rPr lang="en-US" sz="2400" dirty="0">
                <a:solidFill>
                  <a:prstClr val="black"/>
                </a:solidFill>
              </a:rPr>
              <a:t>Mr. Kanit Si and Mr. Juan </a:t>
            </a:r>
            <a:r>
              <a:rPr lang="en-US" sz="2400" dirty="0" err="1">
                <a:solidFill>
                  <a:prstClr val="black"/>
                </a:solidFill>
              </a:rPr>
              <a:t>Mackenna</a:t>
            </a:r>
            <a:endParaRPr lang="en-US" sz="2400" dirty="0">
              <a:solidFill>
                <a:prstClr val="black"/>
              </a:solidFill>
            </a:endParaRPr>
          </a:p>
        </p:txBody>
      </p:sp>
    </p:spTree>
    <p:extLst>
      <p:ext uri="{BB962C8B-B14F-4D97-AF65-F5344CB8AC3E}">
        <p14:creationId xmlns:p14="http://schemas.microsoft.com/office/powerpoint/2010/main" val="29501796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51</a:t>
            </a:fld>
            <a:endParaRPr lang="th-TH"/>
          </a:p>
        </p:txBody>
      </p:sp>
      <p:sp>
        <p:nvSpPr>
          <p:cNvPr id="3" name="Rectangle 2"/>
          <p:cNvSpPr/>
          <p:nvPr/>
        </p:nvSpPr>
        <p:spPr>
          <a:xfrm>
            <a:off x="683568" y="1596856"/>
            <a:ext cx="7848872" cy="3416320"/>
          </a:xfrm>
          <a:prstGeom prst="rect">
            <a:avLst/>
          </a:prstGeom>
        </p:spPr>
        <p:txBody>
          <a:bodyPr wrap="square">
            <a:spAutoFit/>
          </a:bodyPr>
          <a:lstStyle/>
          <a:p>
            <a:r>
              <a:rPr lang="en-US" sz="2400" u="sng" dirty="0" smtClean="0"/>
              <a:t>Recommendation</a:t>
            </a:r>
            <a:r>
              <a:rPr lang="en-US" sz="2400" dirty="0" smtClean="0"/>
              <a:t>:</a:t>
            </a:r>
            <a:endParaRPr lang="en-US" sz="2400" dirty="0"/>
          </a:p>
          <a:p>
            <a:r>
              <a:rPr lang="en-US" sz="2400" dirty="0" smtClean="0"/>
              <a:t>……………………………………………………………………………………………………………………………………………………………………………………………………………………………………………………………………………………………...</a:t>
            </a:r>
            <a:endParaRPr lang="en-US" sz="2400" u="sng" dirty="0" smtClean="0"/>
          </a:p>
          <a:p>
            <a:endParaRPr lang="en-US" sz="2400" u="sng" dirty="0" smtClean="0"/>
          </a:p>
          <a:p>
            <a:r>
              <a:rPr lang="en-US" sz="2400" u="sng" dirty="0" smtClean="0"/>
              <a:t>Resolution</a:t>
            </a:r>
            <a:r>
              <a:rPr lang="en-US" sz="2400" dirty="0" smtClean="0"/>
              <a:t>:</a:t>
            </a:r>
          </a:p>
          <a:p>
            <a:r>
              <a:rPr lang="en-US" sz="2400" dirty="0" smtClean="0"/>
              <a:t>………………………………………………………………………………………………………………………………………………………………………………………………………………………………………………………………………………………………</a:t>
            </a:r>
            <a:endParaRPr lang="en-US" sz="2400" u="sng" dirty="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7</a:t>
            </a:r>
            <a:endParaRPr lang="th-TH" b="1" dirty="0"/>
          </a:p>
        </p:txBody>
      </p:sp>
    </p:spTree>
    <p:extLst>
      <p:ext uri="{BB962C8B-B14F-4D97-AF65-F5344CB8AC3E}">
        <p14:creationId xmlns:p14="http://schemas.microsoft.com/office/powerpoint/2010/main" val="413533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52</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1022180" y="1844824"/>
            <a:ext cx="6984776" cy="523220"/>
          </a:xfrm>
          <a:prstGeom prst="rect">
            <a:avLst/>
          </a:prstGeom>
        </p:spPr>
        <p:txBody>
          <a:bodyPr wrap="square">
            <a:spAutoFit/>
          </a:bodyPr>
          <a:lstStyle/>
          <a:p>
            <a:pPr algn="ctr"/>
            <a:r>
              <a:rPr lang="en-US" b="1" dirty="0"/>
              <a:t>Update </a:t>
            </a:r>
            <a:r>
              <a:rPr lang="en-US" b="1" dirty="0" smtClean="0"/>
              <a:t>2</a:t>
            </a:r>
            <a:r>
              <a:rPr lang="en-US" b="1" baseline="30000" dirty="0" smtClean="0"/>
              <a:t>nd</a:t>
            </a:r>
            <a:r>
              <a:rPr lang="en-US" b="1" dirty="0" smtClean="0"/>
              <a:t> FEALAC </a:t>
            </a:r>
            <a:r>
              <a:rPr lang="en-US" b="1" dirty="0"/>
              <a:t>Business </a:t>
            </a:r>
            <a:r>
              <a:rPr lang="en-US" b="1" dirty="0" smtClean="0"/>
              <a:t>Forum</a:t>
            </a:r>
          </a:p>
        </p:txBody>
      </p:sp>
      <p:sp>
        <p:nvSpPr>
          <p:cNvPr id="5" name="Rectangle 4"/>
          <p:cNvSpPr/>
          <p:nvPr/>
        </p:nvSpPr>
        <p:spPr>
          <a:xfrm>
            <a:off x="2051720" y="3933056"/>
            <a:ext cx="5161929" cy="830997"/>
          </a:xfrm>
          <a:prstGeom prst="rect">
            <a:avLst/>
          </a:prstGeom>
        </p:spPr>
        <p:txBody>
          <a:bodyPr wrap="square">
            <a:spAutoFit/>
          </a:bodyPr>
          <a:lstStyle/>
          <a:p>
            <a:pPr lvl="0" algn="ctr"/>
            <a:r>
              <a:rPr lang="en-US" sz="2400" dirty="0" err="1">
                <a:solidFill>
                  <a:prstClr val="black"/>
                </a:solidFill>
              </a:rPr>
              <a:t>Ms.Kanchana</a:t>
            </a:r>
            <a:r>
              <a:rPr lang="en-US" sz="2400" dirty="0">
                <a:solidFill>
                  <a:prstClr val="black"/>
                </a:solidFill>
              </a:rPr>
              <a:t> Thaichon</a:t>
            </a:r>
          </a:p>
          <a:p>
            <a:pPr lvl="0" algn="ctr"/>
            <a:r>
              <a:rPr lang="en-US" sz="2400" dirty="0">
                <a:solidFill>
                  <a:prstClr val="black"/>
                </a:solidFill>
              </a:rPr>
              <a:t>Director of JSCCIB - Thailand</a:t>
            </a:r>
          </a:p>
        </p:txBody>
      </p:sp>
    </p:spTree>
    <p:extLst>
      <p:ext uri="{BB962C8B-B14F-4D97-AF65-F5344CB8AC3E}">
        <p14:creationId xmlns:p14="http://schemas.microsoft.com/office/powerpoint/2010/main" val="17035543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53</a:t>
            </a:fld>
            <a:endParaRPr lang="th-TH"/>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1556792"/>
            <a:ext cx="25336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1259632" y="2570128"/>
            <a:ext cx="6696744" cy="2677656"/>
          </a:xfrm>
          <a:prstGeom prst="rect">
            <a:avLst/>
          </a:prstGeom>
        </p:spPr>
        <p:txBody>
          <a:bodyPr wrap="square">
            <a:spAutoFit/>
          </a:bodyPr>
          <a:lstStyle/>
          <a:p>
            <a:pPr algn="ctr"/>
            <a:r>
              <a:rPr lang="en-US" sz="2400" b="1" dirty="0"/>
              <a:t>2</a:t>
            </a:r>
            <a:r>
              <a:rPr lang="en-US" sz="2400" b="1" baseline="30000" dirty="0"/>
              <a:t>nd</a:t>
            </a:r>
            <a:r>
              <a:rPr lang="en-US" sz="2400" b="1" dirty="0"/>
              <a:t> FEALAC Business Forum</a:t>
            </a:r>
            <a:endParaRPr lang="en-US" sz="2400" dirty="0"/>
          </a:p>
          <a:p>
            <a:pPr algn="ctr"/>
            <a:r>
              <a:rPr lang="en-US" sz="2400" b="1" dirty="0"/>
              <a:t>“Connecting the Two Engines of Global Growth”</a:t>
            </a:r>
            <a:endParaRPr lang="en-US" sz="2400" dirty="0"/>
          </a:p>
          <a:p>
            <a:pPr algn="ctr"/>
            <a:endParaRPr lang="en-US" sz="2400" b="1" dirty="0" smtClean="0"/>
          </a:p>
          <a:p>
            <a:pPr algn="ctr"/>
            <a:r>
              <a:rPr lang="en-US" sz="2400" b="1" dirty="0" smtClean="0"/>
              <a:t>August </a:t>
            </a:r>
            <a:r>
              <a:rPr lang="en-US" sz="2400" b="1" dirty="0"/>
              <a:t>19-20, 2014</a:t>
            </a:r>
            <a:endParaRPr lang="en-US" sz="2400" dirty="0"/>
          </a:p>
          <a:p>
            <a:pPr algn="ctr"/>
            <a:r>
              <a:rPr lang="en-US" sz="2400" b="1" dirty="0"/>
              <a:t>@ </a:t>
            </a:r>
            <a:r>
              <a:rPr lang="th-TH" sz="2400" b="1" dirty="0"/>
              <a:t> </a:t>
            </a:r>
            <a:r>
              <a:rPr lang="en-US" sz="2400" b="1" dirty="0"/>
              <a:t>Hotel </a:t>
            </a:r>
            <a:r>
              <a:rPr lang="en-US" sz="2400" b="1" dirty="0" err="1"/>
              <a:t>Centara</a:t>
            </a:r>
            <a:r>
              <a:rPr lang="en-US" sz="2400" b="1" dirty="0"/>
              <a:t> Grand and</a:t>
            </a:r>
            <a:endParaRPr lang="en-US" sz="2400" dirty="0"/>
          </a:p>
          <a:p>
            <a:pPr algn="ctr"/>
            <a:r>
              <a:rPr lang="en-US" sz="2400" b="1" dirty="0"/>
              <a:t> Bangkok Convention Center at Central World, </a:t>
            </a:r>
            <a:endParaRPr lang="en-US" sz="2400" dirty="0"/>
          </a:p>
          <a:p>
            <a:pPr algn="ctr"/>
            <a:r>
              <a:rPr lang="en-US" sz="2400" b="1" dirty="0"/>
              <a:t>Bangkok, Thailand</a:t>
            </a:r>
            <a:endParaRPr lang="en-US" sz="2400" dirty="0"/>
          </a:p>
        </p:txBody>
      </p:sp>
    </p:spTree>
    <p:extLst>
      <p:ext uri="{BB962C8B-B14F-4D97-AF65-F5344CB8AC3E}">
        <p14:creationId xmlns:p14="http://schemas.microsoft.com/office/powerpoint/2010/main" val="22493481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54</a:t>
            </a:fld>
            <a:endParaRPr lang="th-TH"/>
          </a:p>
        </p:txBody>
      </p:sp>
      <p:sp>
        <p:nvSpPr>
          <p:cNvPr id="3" name="Rectangle 2"/>
          <p:cNvSpPr/>
          <p:nvPr/>
        </p:nvSpPr>
        <p:spPr>
          <a:xfrm>
            <a:off x="954825" y="1484784"/>
            <a:ext cx="7848872" cy="2862322"/>
          </a:xfrm>
          <a:prstGeom prst="rect">
            <a:avLst/>
          </a:prstGeom>
        </p:spPr>
        <p:txBody>
          <a:bodyPr wrap="square">
            <a:spAutoFit/>
          </a:bodyPr>
          <a:lstStyle/>
          <a:p>
            <a:r>
              <a:rPr lang="en-US" sz="2000" b="1" u="sng" dirty="0"/>
              <a:t>Tentative Program</a:t>
            </a:r>
            <a:endParaRPr lang="en-US" sz="2000" dirty="0"/>
          </a:p>
          <a:p>
            <a:r>
              <a:rPr lang="en-US" sz="2000" b="1" dirty="0"/>
              <a:t> </a:t>
            </a:r>
            <a:endParaRPr lang="en-US" sz="2000" dirty="0"/>
          </a:p>
          <a:p>
            <a:r>
              <a:rPr lang="en-US" sz="2000" b="1" u="sng" dirty="0"/>
              <a:t>Tuesday, August 19,   2014</a:t>
            </a:r>
            <a:endParaRPr lang="en-US" sz="2000" dirty="0"/>
          </a:p>
          <a:p>
            <a:r>
              <a:rPr lang="en-US" sz="2000" b="1" dirty="0"/>
              <a:t> </a:t>
            </a:r>
            <a:endParaRPr lang="en-US" sz="2000" dirty="0"/>
          </a:p>
          <a:p>
            <a:r>
              <a:rPr lang="en-US" sz="2000" dirty="0" smtClean="0"/>
              <a:t>18.30-20.00 </a:t>
            </a:r>
            <a:r>
              <a:rPr lang="th-TH" sz="2000" dirty="0" smtClean="0"/>
              <a:t> </a:t>
            </a:r>
            <a:r>
              <a:rPr lang="en-US" sz="2000" dirty="0"/>
              <a:t>hrs.</a:t>
            </a:r>
            <a:r>
              <a:rPr lang="th-TH" sz="2000" dirty="0"/>
              <a:t>	</a:t>
            </a:r>
            <a:r>
              <a:rPr lang="en-US" sz="2000" b="1" dirty="0" smtClean="0"/>
              <a:t>Welcome </a:t>
            </a:r>
            <a:r>
              <a:rPr lang="en-US" sz="2000" b="1" dirty="0"/>
              <a:t>Reception</a:t>
            </a:r>
            <a:endParaRPr lang="en-US" sz="2000" dirty="0"/>
          </a:p>
          <a:p>
            <a:r>
              <a:rPr lang="en-US" sz="2000" dirty="0"/>
              <a:t>		</a:t>
            </a:r>
            <a:r>
              <a:rPr lang="en-US" sz="2000" i="1" u="sng" dirty="0" smtClean="0"/>
              <a:t>Hosted </a:t>
            </a:r>
            <a:r>
              <a:rPr lang="en-US" sz="2000" i="1" u="sng" dirty="0"/>
              <a:t>b</a:t>
            </a:r>
            <a:r>
              <a:rPr lang="en-US" sz="2000" i="1" dirty="0"/>
              <a:t>y </a:t>
            </a:r>
            <a:r>
              <a:rPr lang="en-US" sz="2000" b="1" i="1" dirty="0"/>
              <a:t> </a:t>
            </a:r>
            <a:r>
              <a:rPr lang="en-US" sz="2000" dirty="0"/>
              <a:t>JSCCIB-Thailand</a:t>
            </a:r>
          </a:p>
          <a:p>
            <a:r>
              <a:rPr lang="en-US" sz="2000" dirty="0"/>
              <a:t>		</a:t>
            </a:r>
            <a:r>
              <a:rPr lang="en-US" sz="2000" i="1" u="sng" dirty="0" smtClean="0"/>
              <a:t>Participants</a:t>
            </a:r>
            <a:r>
              <a:rPr lang="en-US" sz="2000" i="1" u="sng" dirty="0"/>
              <a:t>:  </a:t>
            </a:r>
            <a:r>
              <a:rPr lang="en-US" sz="2000" dirty="0"/>
              <a:t> All delegates, Speakers, and </a:t>
            </a:r>
            <a:r>
              <a:rPr lang="en-US" sz="2000" dirty="0" smtClean="0"/>
              <a:t>Guests</a:t>
            </a:r>
          </a:p>
          <a:p>
            <a:r>
              <a:rPr lang="en-US" sz="2000" dirty="0" smtClean="0"/>
              <a:t> </a:t>
            </a:r>
            <a:endParaRPr lang="en-US" sz="2000" dirty="0"/>
          </a:p>
          <a:p>
            <a:r>
              <a:rPr lang="en-US" sz="2000" i="1" u="sng" dirty="0"/>
              <a:t>Venue:</a:t>
            </a:r>
            <a:r>
              <a:rPr lang="en-US" sz="2000" dirty="0"/>
              <a:t>       World Ballroom B, 23</a:t>
            </a:r>
            <a:r>
              <a:rPr lang="en-US" sz="2000" baseline="30000" dirty="0"/>
              <a:t>rd</a:t>
            </a:r>
            <a:r>
              <a:rPr lang="en-US" sz="2000" dirty="0"/>
              <a:t> Floor</a:t>
            </a:r>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Tree>
    <p:extLst>
      <p:ext uri="{BB962C8B-B14F-4D97-AF65-F5344CB8AC3E}">
        <p14:creationId xmlns:p14="http://schemas.microsoft.com/office/powerpoint/2010/main" val="16705157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55</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827584" y="1484784"/>
            <a:ext cx="8064896" cy="4708981"/>
          </a:xfrm>
          <a:prstGeom prst="rect">
            <a:avLst/>
          </a:prstGeom>
        </p:spPr>
        <p:txBody>
          <a:bodyPr wrap="square">
            <a:spAutoFit/>
          </a:bodyPr>
          <a:lstStyle/>
          <a:p>
            <a:r>
              <a:rPr lang="en-US" sz="2000" b="1" u="sng" dirty="0"/>
              <a:t>Wednesday, August </a:t>
            </a:r>
            <a:r>
              <a:rPr lang="th-TH" sz="2000" b="1" u="sng" dirty="0"/>
              <a:t> </a:t>
            </a:r>
            <a:r>
              <a:rPr lang="en-US" sz="2000" b="1" u="sng" dirty="0"/>
              <a:t>20, 2014</a:t>
            </a:r>
            <a:endParaRPr lang="en-US" sz="2000" dirty="0"/>
          </a:p>
          <a:p>
            <a:r>
              <a:rPr lang="en-US" sz="2000" dirty="0"/>
              <a:t>08.30-17.00 </a:t>
            </a:r>
            <a:r>
              <a:rPr lang="th-TH" sz="2000" dirty="0"/>
              <a:t> </a:t>
            </a:r>
            <a:r>
              <a:rPr lang="en-US" sz="2000" dirty="0"/>
              <a:t>hrs.		</a:t>
            </a:r>
            <a:r>
              <a:rPr lang="en-US" sz="2000" b="1" dirty="0" smtClean="0"/>
              <a:t>2</a:t>
            </a:r>
            <a:r>
              <a:rPr lang="en-US" sz="2000" b="1" baseline="30000" dirty="0" smtClean="0"/>
              <a:t>nd</a:t>
            </a:r>
            <a:r>
              <a:rPr lang="en-US" sz="2000" b="1" dirty="0" smtClean="0"/>
              <a:t> FEALAC Business Forum </a:t>
            </a:r>
            <a:endParaRPr lang="en-US" sz="2000" dirty="0" smtClean="0"/>
          </a:p>
          <a:p>
            <a:r>
              <a:rPr lang="en-US" sz="2000" dirty="0" smtClean="0"/>
              <a:t>			</a:t>
            </a:r>
            <a:r>
              <a:rPr lang="en-US" sz="2000" i="1" u="sng" dirty="0" smtClean="0"/>
              <a:t>Venue</a:t>
            </a:r>
            <a:r>
              <a:rPr lang="en-US" sz="2000" dirty="0" smtClean="0"/>
              <a:t>:  World Ballroom B, 23</a:t>
            </a:r>
            <a:r>
              <a:rPr lang="en-US" sz="2000" baseline="30000" dirty="0" smtClean="0"/>
              <a:t>rd</a:t>
            </a:r>
            <a:r>
              <a:rPr lang="en-US" sz="2000" dirty="0" smtClean="0"/>
              <a:t> Floor</a:t>
            </a:r>
          </a:p>
          <a:p>
            <a:endParaRPr lang="en-US" sz="2000" dirty="0" smtClean="0"/>
          </a:p>
          <a:p>
            <a:r>
              <a:rPr lang="en-US" sz="2000" dirty="0" smtClean="0"/>
              <a:t>08.30 </a:t>
            </a:r>
            <a:r>
              <a:rPr lang="en-US" sz="2000" dirty="0"/>
              <a:t>- 09.00 hrs.</a:t>
            </a:r>
            <a:r>
              <a:rPr lang="th-TH" sz="2000" dirty="0"/>
              <a:t> </a:t>
            </a:r>
            <a:r>
              <a:rPr lang="en-US" sz="2000" dirty="0"/>
              <a:t>	</a:t>
            </a:r>
            <a:r>
              <a:rPr lang="en-US" sz="2000" dirty="0" smtClean="0"/>
              <a:t>Registration</a:t>
            </a:r>
            <a:r>
              <a:rPr lang="th-TH" sz="2000" dirty="0" smtClean="0"/>
              <a:t> </a:t>
            </a:r>
            <a:endParaRPr lang="en-US" sz="2000" dirty="0"/>
          </a:p>
          <a:p>
            <a:r>
              <a:rPr lang="en-US" sz="2000" dirty="0"/>
              <a:t>09.00-09.45 </a:t>
            </a:r>
            <a:r>
              <a:rPr lang="th-TH" sz="2000" dirty="0"/>
              <a:t> </a:t>
            </a:r>
            <a:r>
              <a:rPr lang="en-US" sz="2000" dirty="0"/>
              <a:t>hrs.	</a:t>
            </a:r>
            <a:r>
              <a:rPr lang="th-TH" sz="2000" dirty="0"/>
              <a:t> 	</a:t>
            </a:r>
            <a:r>
              <a:rPr lang="en-US" sz="2000" b="1" dirty="0" smtClean="0"/>
              <a:t>Opening </a:t>
            </a:r>
            <a:r>
              <a:rPr lang="en-US" sz="2000" b="1" dirty="0"/>
              <a:t>Ceremony</a:t>
            </a:r>
            <a:endParaRPr lang="en-US" sz="2000" dirty="0"/>
          </a:p>
          <a:p>
            <a:pPr lvl="0"/>
            <a:endParaRPr lang="en-US" sz="2000" b="1" dirty="0" smtClean="0"/>
          </a:p>
          <a:p>
            <a:pPr lvl="0"/>
            <a:r>
              <a:rPr lang="en-US" sz="2000" b="1" dirty="0" smtClean="0"/>
              <a:t>Welcome </a:t>
            </a:r>
            <a:r>
              <a:rPr lang="en-US" sz="2000" b="1" dirty="0"/>
              <a:t>Remarks </a:t>
            </a:r>
            <a:endParaRPr lang="en-US" sz="2000" dirty="0"/>
          </a:p>
          <a:p>
            <a:r>
              <a:rPr lang="en-US" sz="2000" dirty="0"/>
              <a:t>By </a:t>
            </a:r>
            <a:r>
              <a:rPr lang="en-US" sz="2000" b="1" dirty="0"/>
              <a:t>Mr. </a:t>
            </a:r>
            <a:r>
              <a:rPr lang="en-US" sz="2000" b="1" dirty="0" err="1"/>
              <a:t>Boontuck</a:t>
            </a:r>
            <a:r>
              <a:rPr lang="en-US" sz="2000" b="1" dirty="0"/>
              <a:t>  </a:t>
            </a:r>
            <a:r>
              <a:rPr lang="en-US" sz="2000" b="1" dirty="0" err="1"/>
              <a:t>Wungcharoen</a:t>
            </a:r>
            <a:r>
              <a:rPr lang="en-US" sz="2000" dirty="0" smtClean="0"/>
              <a:t>,</a:t>
            </a:r>
          </a:p>
          <a:p>
            <a:r>
              <a:rPr lang="en-US" sz="2000" dirty="0" smtClean="0"/>
              <a:t>Chairman </a:t>
            </a:r>
            <a:r>
              <a:rPr lang="en-US" sz="2000" dirty="0"/>
              <a:t>of JSCCIB-Thailand (5 min.</a:t>
            </a:r>
            <a:r>
              <a:rPr lang="th-TH" sz="2000" dirty="0"/>
              <a:t>)</a:t>
            </a:r>
            <a:endParaRPr lang="en-US" sz="2000" dirty="0"/>
          </a:p>
          <a:p>
            <a:pPr lvl="0"/>
            <a:endParaRPr lang="en-US" sz="2000" b="1" dirty="0" smtClean="0"/>
          </a:p>
          <a:p>
            <a:pPr lvl="0"/>
            <a:r>
              <a:rPr lang="en-US" sz="2000" b="1" dirty="0" smtClean="0"/>
              <a:t>Opening </a:t>
            </a:r>
            <a:r>
              <a:rPr lang="en-US" sz="2000" b="1" dirty="0"/>
              <a:t>Remarks </a:t>
            </a:r>
            <a:endParaRPr lang="en-US" sz="2000" dirty="0"/>
          </a:p>
          <a:p>
            <a:r>
              <a:rPr lang="en-US" sz="2000" dirty="0"/>
              <a:t>By H.E. Mr. </a:t>
            </a:r>
            <a:r>
              <a:rPr lang="en-US" sz="2000" dirty="0" err="1"/>
              <a:t>Sihasak</a:t>
            </a:r>
            <a:r>
              <a:rPr lang="en-US" sz="2000" dirty="0"/>
              <a:t> </a:t>
            </a:r>
            <a:r>
              <a:rPr lang="en-US" sz="2000" dirty="0" err="1"/>
              <a:t>Phuangketkeow</a:t>
            </a:r>
            <a:r>
              <a:rPr lang="en-US" sz="2000" dirty="0"/>
              <a:t>, </a:t>
            </a:r>
          </a:p>
          <a:p>
            <a:r>
              <a:rPr lang="en-US" sz="2000" dirty="0"/>
              <a:t>Permanent Secretary, Ministry of Foreign Affairs </a:t>
            </a:r>
            <a:r>
              <a:rPr lang="en-US" sz="2000" dirty="0" smtClean="0"/>
              <a:t>of </a:t>
            </a:r>
            <a:r>
              <a:rPr lang="en-US" sz="2000" dirty="0"/>
              <a:t>the Kingdom of Thailand </a:t>
            </a:r>
            <a:r>
              <a:rPr lang="en-US" sz="2000" dirty="0" smtClean="0"/>
              <a:t>(10 </a:t>
            </a:r>
            <a:r>
              <a:rPr lang="en-US" sz="2000" dirty="0"/>
              <a:t>min</a:t>
            </a:r>
            <a:r>
              <a:rPr lang="en-US" sz="2000" dirty="0" smtClean="0"/>
              <a:t>.)</a:t>
            </a:r>
            <a:endParaRPr lang="en-US" sz="2000" dirty="0"/>
          </a:p>
        </p:txBody>
      </p:sp>
    </p:spTree>
    <p:extLst>
      <p:ext uri="{BB962C8B-B14F-4D97-AF65-F5344CB8AC3E}">
        <p14:creationId xmlns:p14="http://schemas.microsoft.com/office/powerpoint/2010/main" val="16705157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56</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827584" y="1607309"/>
            <a:ext cx="7848872" cy="3785652"/>
          </a:xfrm>
          <a:prstGeom prst="rect">
            <a:avLst/>
          </a:prstGeom>
        </p:spPr>
        <p:txBody>
          <a:bodyPr wrap="square">
            <a:spAutoFit/>
          </a:bodyPr>
          <a:lstStyle/>
          <a:p>
            <a:pPr lvl="0"/>
            <a:r>
              <a:rPr lang="en-US" sz="2000" b="1" dirty="0" smtClean="0"/>
              <a:t>Keynote </a:t>
            </a:r>
            <a:r>
              <a:rPr lang="en-US" sz="2000" b="1" dirty="0"/>
              <a:t>Address</a:t>
            </a:r>
            <a:r>
              <a:rPr lang="en-US" sz="2000" dirty="0"/>
              <a:t> on “Enhancing  the Economic Partnership between East Asia and Latin America”</a:t>
            </a:r>
          </a:p>
          <a:p>
            <a:endParaRPr lang="en-US" sz="2000" dirty="0" smtClean="0"/>
          </a:p>
          <a:p>
            <a:r>
              <a:rPr lang="en-US" sz="2000" dirty="0" smtClean="0"/>
              <a:t>By </a:t>
            </a:r>
            <a:r>
              <a:rPr lang="en-US" sz="2000" dirty="0"/>
              <a:t>H.E. Dr. </a:t>
            </a:r>
            <a:r>
              <a:rPr lang="en-US" sz="2000" dirty="0" err="1"/>
              <a:t>Surin</a:t>
            </a:r>
            <a:r>
              <a:rPr lang="en-US" sz="2000" dirty="0"/>
              <a:t> </a:t>
            </a:r>
            <a:r>
              <a:rPr lang="en-US" sz="2000" dirty="0" err="1"/>
              <a:t>Pitsuwan</a:t>
            </a:r>
            <a:r>
              <a:rPr lang="en-US" sz="2000" dirty="0"/>
              <a:t>, Former ASEAN Secretary General  </a:t>
            </a:r>
            <a:r>
              <a:rPr lang="en-US" sz="2000" dirty="0" smtClean="0"/>
              <a:t>(20 </a:t>
            </a:r>
            <a:r>
              <a:rPr lang="en-US" sz="2000" dirty="0"/>
              <a:t>min</a:t>
            </a:r>
            <a:r>
              <a:rPr lang="en-US" sz="2000" dirty="0" smtClean="0"/>
              <a:t>.)</a:t>
            </a:r>
          </a:p>
          <a:p>
            <a:endParaRPr lang="en-US" sz="2000" b="1" dirty="0" smtClean="0"/>
          </a:p>
          <a:p>
            <a:pPr lvl="0"/>
            <a:r>
              <a:rPr lang="en-US" sz="2000" b="1" dirty="0" smtClean="0"/>
              <a:t>Guest </a:t>
            </a:r>
            <a:r>
              <a:rPr lang="en-US" sz="2000" b="1" dirty="0"/>
              <a:t>Speaker</a:t>
            </a:r>
            <a:r>
              <a:rPr lang="en-US" sz="2000" dirty="0"/>
              <a:t> on “Connecting the Two Engines of Global Growth: The Perspective of Latin America” </a:t>
            </a:r>
          </a:p>
          <a:p>
            <a:endParaRPr lang="en-US" sz="2000" dirty="0" smtClean="0"/>
          </a:p>
          <a:p>
            <a:r>
              <a:rPr lang="en-US" sz="2000" dirty="0" smtClean="0"/>
              <a:t>By </a:t>
            </a:r>
            <a:r>
              <a:rPr lang="en-US" sz="2000" dirty="0"/>
              <a:t>Mr. Robson Braga de Andrade, </a:t>
            </a:r>
          </a:p>
          <a:p>
            <a:r>
              <a:rPr lang="en-US" sz="2000" dirty="0"/>
              <a:t>President, National Confederation of Industry </a:t>
            </a:r>
            <a:r>
              <a:rPr lang="en-US" sz="2000" dirty="0" smtClean="0"/>
              <a:t>of </a:t>
            </a:r>
            <a:r>
              <a:rPr lang="en-US" sz="2000" dirty="0"/>
              <a:t>Brazil  (10-15 min</a:t>
            </a:r>
            <a:r>
              <a:rPr lang="en-US" sz="2000" dirty="0" smtClean="0"/>
              <a:t>.)</a:t>
            </a:r>
          </a:p>
          <a:p>
            <a:endParaRPr lang="en-US" sz="2000" dirty="0"/>
          </a:p>
          <a:p>
            <a:r>
              <a:rPr lang="en-US" sz="2000" dirty="0"/>
              <a:t>09.45-10.00 hrs.		Coffee Break </a:t>
            </a:r>
            <a:r>
              <a:rPr lang="th-TH" sz="2000" dirty="0"/>
              <a:t>             </a:t>
            </a:r>
            <a:endParaRPr lang="en-US" sz="2000" dirty="0"/>
          </a:p>
        </p:txBody>
      </p:sp>
    </p:spTree>
    <p:extLst>
      <p:ext uri="{BB962C8B-B14F-4D97-AF65-F5344CB8AC3E}">
        <p14:creationId xmlns:p14="http://schemas.microsoft.com/office/powerpoint/2010/main" val="12009333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57</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827584" y="1340768"/>
            <a:ext cx="7848872" cy="5016758"/>
          </a:xfrm>
          <a:prstGeom prst="rect">
            <a:avLst/>
          </a:prstGeom>
        </p:spPr>
        <p:txBody>
          <a:bodyPr wrap="square">
            <a:spAutoFit/>
          </a:bodyPr>
          <a:lstStyle/>
          <a:p>
            <a:r>
              <a:rPr lang="en-US" sz="2000" dirty="0" smtClean="0"/>
              <a:t>10.00-1230  </a:t>
            </a:r>
            <a:r>
              <a:rPr lang="en-US" sz="2000" dirty="0"/>
              <a:t>hrs.	</a:t>
            </a:r>
            <a:endParaRPr lang="en-US" sz="2000" dirty="0" smtClean="0"/>
          </a:p>
          <a:p>
            <a:r>
              <a:rPr lang="en-US" sz="2000" b="1" dirty="0" smtClean="0"/>
              <a:t>Plenary </a:t>
            </a:r>
            <a:r>
              <a:rPr lang="en-US" sz="2000" b="1" dirty="0"/>
              <a:t>Session I:</a:t>
            </a:r>
            <a:r>
              <a:rPr lang="en-US" sz="2000" dirty="0"/>
              <a:t>  “Prospects for Regional </a:t>
            </a:r>
            <a:r>
              <a:rPr lang="en-US" sz="2000" dirty="0" smtClean="0"/>
              <a:t>Cooperation </a:t>
            </a:r>
            <a:r>
              <a:rPr lang="en-US" sz="2000" dirty="0"/>
              <a:t>between East Asia and Latin America: Presentation and Sharing Experiences”</a:t>
            </a:r>
          </a:p>
          <a:p>
            <a:endParaRPr lang="en-US" sz="2000" b="1" u="sng" dirty="0" smtClean="0"/>
          </a:p>
          <a:p>
            <a:r>
              <a:rPr lang="en-US" sz="2000" b="1" u="sng" dirty="0" smtClean="0"/>
              <a:t>Presentation</a:t>
            </a:r>
            <a:r>
              <a:rPr lang="en-US" sz="2000" dirty="0"/>
              <a:t>: </a:t>
            </a:r>
          </a:p>
          <a:p>
            <a:pPr lvl="0"/>
            <a:r>
              <a:rPr lang="en-US" sz="2000" dirty="0"/>
              <a:t>Mr. Oswaldo Rosales, Director of International Trade and Integration, ECLAC (10 min.)</a:t>
            </a:r>
          </a:p>
          <a:p>
            <a:pPr lvl="0"/>
            <a:r>
              <a:rPr lang="en-US" sz="2000" b="1" dirty="0" err="1"/>
              <a:t>Mr.Yasushi</a:t>
            </a:r>
            <a:r>
              <a:rPr lang="en-US" sz="2000" b="1" dirty="0"/>
              <a:t> </a:t>
            </a:r>
            <a:r>
              <a:rPr lang="en-US" sz="2000" b="1" dirty="0" err="1"/>
              <a:t>Negishi</a:t>
            </a:r>
            <a:r>
              <a:rPr lang="en-US" sz="2000" dirty="0"/>
              <a:t>, Country Director, </a:t>
            </a:r>
          </a:p>
          <a:p>
            <a:r>
              <a:rPr lang="en-US" sz="2000" dirty="0"/>
              <a:t>ADB ‘s Thailand Resident Mission (10 min.</a:t>
            </a:r>
            <a:r>
              <a:rPr lang="th-TH" sz="2000" dirty="0" smtClean="0"/>
              <a:t>)</a:t>
            </a:r>
            <a:endParaRPr lang="en-US" sz="2000" dirty="0" smtClean="0"/>
          </a:p>
          <a:p>
            <a:r>
              <a:rPr lang="en-US" sz="2000" b="1" u="sng" dirty="0" smtClean="0"/>
              <a:t>Panelists</a:t>
            </a:r>
            <a:r>
              <a:rPr lang="en-US" sz="2000" dirty="0"/>
              <a:t>:</a:t>
            </a:r>
          </a:p>
          <a:p>
            <a:pPr lvl="0"/>
            <a:r>
              <a:rPr lang="en-US" sz="2000" dirty="0"/>
              <a:t>Representatives from Chambers of Commerce and Industry and Leading Business </a:t>
            </a:r>
            <a:r>
              <a:rPr lang="en-US" sz="2000" dirty="0" smtClean="0"/>
              <a:t>Organizations</a:t>
            </a:r>
          </a:p>
          <a:p>
            <a:pPr marL="342900" lvl="0" indent="-342900">
              <a:buFont typeface="Wingdings" panose="05000000000000000000" pitchFamily="2" charset="2"/>
              <a:buChar char="Ø"/>
            </a:pPr>
            <a:r>
              <a:rPr lang="en-US" sz="2000" dirty="0"/>
              <a:t>Chairman, Mexican Business Council for Foreign Trade, Investment, and Technology (</a:t>
            </a:r>
            <a:r>
              <a:rPr lang="en-US" sz="2000" dirty="0" smtClean="0"/>
              <a:t>COMCE)</a:t>
            </a:r>
          </a:p>
          <a:p>
            <a:pPr marL="342900" lvl="0" indent="-342900">
              <a:buFont typeface="Wingdings" panose="05000000000000000000" pitchFamily="2" charset="2"/>
              <a:buChar char="Ø"/>
            </a:pPr>
            <a:r>
              <a:rPr lang="en-US" sz="2000" b="1" dirty="0" smtClean="0"/>
              <a:t>Mr</a:t>
            </a:r>
            <a:r>
              <a:rPr lang="en-US" sz="2000" b="1" dirty="0"/>
              <a:t>. Juan </a:t>
            </a:r>
            <a:r>
              <a:rPr lang="en-US" sz="2000" b="1" dirty="0" err="1"/>
              <a:t>Mackenna</a:t>
            </a:r>
            <a:r>
              <a:rPr lang="en-US" sz="2000" dirty="0"/>
              <a:t>,</a:t>
            </a:r>
            <a:r>
              <a:rPr lang="th-TH" sz="2000" dirty="0"/>
              <a:t> </a:t>
            </a:r>
            <a:r>
              <a:rPr lang="en-US" sz="2000" dirty="0"/>
              <a:t>Chairman of Chilean-Thai </a:t>
            </a:r>
            <a:r>
              <a:rPr lang="en-US" sz="2000" dirty="0" smtClean="0"/>
              <a:t>Business </a:t>
            </a:r>
            <a:r>
              <a:rPr lang="en-US" sz="2000" dirty="0"/>
              <a:t>Council and representative of Chilean Federation of Industry (SOFOFA)   </a:t>
            </a:r>
          </a:p>
        </p:txBody>
      </p:sp>
    </p:spTree>
    <p:extLst>
      <p:ext uri="{BB962C8B-B14F-4D97-AF65-F5344CB8AC3E}">
        <p14:creationId xmlns:p14="http://schemas.microsoft.com/office/powerpoint/2010/main" val="16705157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58</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971600" y="1340768"/>
            <a:ext cx="7632848" cy="5016758"/>
          </a:xfrm>
          <a:prstGeom prst="rect">
            <a:avLst/>
          </a:prstGeom>
        </p:spPr>
        <p:txBody>
          <a:bodyPr wrap="square">
            <a:spAutoFit/>
          </a:bodyPr>
          <a:lstStyle/>
          <a:p>
            <a:pPr marL="285750" lvl="0" indent="-285750">
              <a:buFont typeface="Wingdings" panose="05000000000000000000" pitchFamily="2" charset="2"/>
              <a:buChar char="Ø"/>
            </a:pPr>
            <a:r>
              <a:rPr lang="en-US" sz="2000" dirty="0" smtClean="0"/>
              <a:t>Chairman</a:t>
            </a:r>
            <a:r>
              <a:rPr lang="en-US" sz="2000" dirty="0"/>
              <a:t>,</a:t>
            </a:r>
            <a:r>
              <a:rPr lang="th-TH" sz="2000" dirty="0"/>
              <a:t> </a:t>
            </a:r>
            <a:r>
              <a:rPr lang="en-US" sz="2000" dirty="0"/>
              <a:t>Indonesian Chamber of Commerce &amp; Industry (</a:t>
            </a:r>
            <a:r>
              <a:rPr lang="en-US" sz="2000" dirty="0" smtClean="0"/>
              <a:t>KADIN)</a:t>
            </a:r>
          </a:p>
          <a:p>
            <a:pPr marL="285750" lvl="0" indent="-285750">
              <a:buFont typeface="Wingdings" panose="05000000000000000000" pitchFamily="2" charset="2"/>
              <a:buChar char="Ø"/>
            </a:pPr>
            <a:r>
              <a:rPr lang="en-US" sz="2000" dirty="0" smtClean="0"/>
              <a:t>Chairman</a:t>
            </a:r>
            <a:r>
              <a:rPr lang="en-US" sz="2000" dirty="0"/>
              <a:t>,  China Council for the Promotion of International Trade (</a:t>
            </a:r>
            <a:r>
              <a:rPr lang="en-US" sz="2000" dirty="0" smtClean="0"/>
              <a:t>CCPIT)</a:t>
            </a:r>
          </a:p>
          <a:p>
            <a:pPr marL="285750" lvl="0" indent="-285750">
              <a:buFont typeface="Wingdings" panose="05000000000000000000" pitchFamily="2" charset="2"/>
              <a:buChar char="Ø"/>
            </a:pPr>
            <a:r>
              <a:rPr lang="en-US" sz="2000" b="1" dirty="0" smtClean="0"/>
              <a:t>Mr</a:t>
            </a:r>
            <a:r>
              <a:rPr lang="en-US" sz="2000" b="1" dirty="0"/>
              <a:t>. Cho Young Jun</a:t>
            </a:r>
            <a:r>
              <a:rPr lang="en-US" sz="2000" dirty="0"/>
              <a:t>, </a:t>
            </a:r>
            <a:r>
              <a:rPr lang="en-US" sz="2000" dirty="0" smtClean="0"/>
              <a:t>Representative </a:t>
            </a:r>
            <a:r>
              <a:rPr lang="en-US" sz="2000" dirty="0"/>
              <a:t>of KCCI in Vietnam, </a:t>
            </a:r>
          </a:p>
          <a:p>
            <a:r>
              <a:rPr lang="en-US" sz="2000" dirty="0"/>
              <a:t>Korea  Chamber of Commerce and Industry</a:t>
            </a:r>
          </a:p>
          <a:p>
            <a:pPr marL="285750" lvl="0" indent="-285750">
              <a:buFont typeface="Wingdings" panose="05000000000000000000" pitchFamily="2" charset="2"/>
              <a:buChar char="Ø"/>
            </a:pPr>
            <a:endParaRPr lang="en-US" sz="2000" b="1" dirty="0" smtClean="0"/>
          </a:p>
          <a:p>
            <a:pPr marL="285750" lvl="0" indent="-285750">
              <a:buFont typeface="Wingdings" panose="05000000000000000000" pitchFamily="2" charset="2"/>
              <a:buChar char="Ø"/>
            </a:pPr>
            <a:r>
              <a:rPr lang="en-US" sz="2000" b="1" dirty="0" smtClean="0"/>
              <a:t>Mr</a:t>
            </a:r>
            <a:r>
              <a:rPr lang="en-US" sz="2000" b="1" dirty="0"/>
              <a:t>. </a:t>
            </a:r>
            <a:r>
              <a:rPr lang="en-US" sz="2000" b="1" dirty="0" err="1"/>
              <a:t>Phairush</a:t>
            </a:r>
            <a:r>
              <a:rPr lang="en-US" sz="2000" b="1" dirty="0"/>
              <a:t> </a:t>
            </a:r>
            <a:r>
              <a:rPr lang="en-US" sz="2000" b="1" dirty="0" err="1"/>
              <a:t>Burapachaisri</a:t>
            </a:r>
            <a:r>
              <a:rPr lang="en-US" sz="2000" dirty="0"/>
              <a:t>, </a:t>
            </a:r>
            <a:r>
              <a:rPr lang="en-US" sz="2000" dirty="0" smtClean="0"/>
              <a:t>Vice </a:t>
            </a:r>
            <a:r>
              <a:rPr lang="en-US" sz="2000" dirty="0"/>
              <a:t>Chairman, </a:t>
            </a:r>
            <a:r>
              <a:rPr lang="en-US" sz="2000" dirty="0" smtClean="0"/>
              <a:t>The </a:t>
            </a:r>
            <a:r>
              <a:rPr lang="en-US" sz="2000" dirty="0"/>
              <a:t>Board of Trade of Thailand </a:t>
            </a:r>
          </a:p>
          <a:p>
            <a:pPr marL="285750" indent="-285750">
              <a:buFont typeface="Wingdings" panose="05000000000000000000" pitchFamily="2" charset="2"/>
              <a:buChar char="Ø"/>
            </a:pPr>
            <a:endParaRPr lang="en-US" sz="2000" b="1" dirty="0" smtClean="0"/>
          </a:p>
          <a:p>
            <a:pPr marL="285750" indent="-285750">
              <a:buFont typeface="Wingdings" panose="05000000000000000000" pitchFamily="2" charset="2"/>
              <a:buChar char="Ø"/>
            </a:pPr>
            <a:r>
              <a:rPr lang="en-US" sz="2000" b="1" dirty="0" smtClean="0"/>
              <a:t>Mr</a:t>
            </a:r>
            <a:r>
              <a:rPr lang="en-US" sz="2000" b="1" dirty="0"/>
              <a:t>. </a:t>
            </a:r>
            <a:r>
              <a:rPr lang="en-US" sz="2000" b="1" dirty="0" err="1"/>
              <a:t>Arin</a:t>
            </a:r>
            <a:r>
              <a:rPr lang="en-US" sz="2000" b="1" dirty="0"/>
              <a:t> Jira</a:t>
            </a:r>
            <a:r>
              <a:rPr lang="en-US" sz="2000" dirty="0"/>
              <a:t>, Vice Chairman, The Federation of Thai Industries </a:t>
            </a:r>
            <a:endParaRPr lang="en-US" sz="2000" dirty="0" smtClean="0"/>
          </a:p>
          <a:p>
            <a:endParaRPr lang="en-US" sz="2000" b="1" dirty="0"/>
          </a:p>
          <a:p>
            <a:r>
              <a:rPr lang="en-US" sz="2000" b="1" u="sng" dirty="0" smtClean="0"/>
              <a:t>Q </a:t>
            </a:r>
            <a:r>
              <a:rPr lang="en-US" sz="2000" b="1" u="sng" dirty="0"/>
              <a:t>&amp; A</a:t>
            </a:r>
            <a:r>
              <a:rPr lang="en-US" sz="2000" u="sng" dirty="0"/>
              <a:t> </a:t>
            </a:r>
            <a:r>
              <a:rPr lang="en-US" sz="2000" dirty="0"/>
              <a:t>(including discussion on how to institutionalize FEALAC Business Forum)</a:t>
            </a:r>
          </a:p>
          <a:p>
            <a:endParaRPr lang="en-US" sz="2000" b="1" u="sng" dirty="0" smtClean="0"/>
          </a:p>
          <a:p>
            <a:r>
              <a:rPr lang="en-US" sz="2000" b="1" u="sng" dirty="0" smtClean="0"/>
              <a:t>Moderator</a:t>
            </a:r>
            <a:r>
              <a:rPr lang="en-US" sz="2000" dirty="0"/>
              <a:t>:  </a:t>
            </a:r>
            <a:r>
              <a:rPr lang="th-TH" sz="2000" dirty="0"/>
              <a:t> </a:t>
            </a:r>
            <a:r>
              <a:rPr lang="en-US" sz="2000" b="1" dirty="0"/>
              <a:t>Dr. Francis Chua</a:t>
            </a:r>
            <a:r>
              <a:rPr lang="en-US" sz="2000" dirty="0"/>
              <a:t>, </a:t>
            </a:r>
            <a:r>
              <a:rPr lang="en-US" sz="2000" dirty="0" smtClean="0"/>
              <a:t>Chairman </a:t>
            </a:r>
            <a:r>
              <a:rPr lang="en-US" sz="2000" dirty="0"/>
              <a:t>Emeritus, </a:t>
            </a:r>
            <a:endParaRPr lang="en-US" sz="2000" dirty="0" smtClean="0"/>
          </a:p>
          <a:p>
            <a:r>
              <a:rPr lang="en-US" sz="2000" dirty="0" smtClean="0"/>
              <a:t>The </a:t>
            </a:r>
            <a:r>
              <a:rPr lang="en-US" sz="2000" dirty="0"/>
              <a:t>Philippine Chamber of Commerce and Industry (PCCI</a:t>
            </a:r>
            <a:r>
              <a:rPr lang="en-US" sz="2000" dirty="0" smtClean="0"/>
              <a:t>)</a:t>
            </a:r>
            <a:endParaRPr lang="en-US" sz="2000" dirty="0"/>
          </a:p>
        </p:txBody>
      </p:sp>
    </p:spTree>
    <p:extLst>
      <p:ext uri="{BB962C8B-B14F-4D97-AF65-F5344CB8AC3E}">
        <p14:creationId xmlns:p14="http://schemas.microsoft.com/office/powerpoint/2010/main" val="7282369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59</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
        <p:nvSpPr>
          <p:cNvPr id="4" name="Rectangle 3"/>
          <p:cNvSpPr/>
          <p:nvPr/>
        </p:nvSpPr>
        <p:spPr>
          <a:xfrm>
            <a:off x="1187624" y="1628800"/>
            <a:ext cx="7200800" cy="3170099"/>
          </a:xfrm>
          <a:prstGeom prst="rect">
            <a:avLst/>
          </a:prstGeom>
        </p:spPr>
        <p:txBody>
          <a:bodyPr wrap="square">
            <a:spAutoFit/>
          </a:bodyPr>
          <a:lstStyle/>
          <a:p>
            <a:r>
              <a:rPr lang="en-US" sz="2000" dirty="0" smtClean="0"/>
              <a:t>12.30-14.00  </a:t>
            </a:r>
            <a:r>
              <a:rPr lang="en-US" sz="2000" dirty="0" err="1" smtClean="0"/>
              <a:t>hrs</a:t>
            </a:r>
            <a:r>
              <a:rPr lang="en-US" sz="2000" dirty="0" smtClean="0"/>
              <a:t>,</a:t>
            </a:r>
            <a:r>
              <a:rPr lang="th-TH" sz="2000" dirty="0" smtClean="0"/>
              <a:t>.	</a:t>
            </a:r>
            <a:r>
              <a:rPr lang="en-US" sz="2000" b="1" dirty="0" smtClean="0"/>
              <a:t>Luncheon</a:t>
            </a:r>
            <a:endParaRPr lang="en-US" sz="2000" dirty="0" smtClean="0"/>
          </a:p>
          <a:p>
            <a:endParaRPr lang="en-US" sz="2000" b="1" i="1" u="sng" dirty="0" smtClean="0"/>
          </a:p>
          <a:p>
            <a:r>
              <a:rPr lang="en-US" sz="2000" b="1" i="1" u="sng" dirty="0" smtClean="0"/>
              <a:t>Honorary </a:t>
            </a:r>
            <a:r>
              <a:rPr lang="en-US" sz="2000" b="1" i="1" u="sng" dirty="0"/>
              <a:t>Guest Speaker</a:t>
            </a:r>
            <a:r>
              <a:rPr lang="en-US" sz="2000" dirty="0"/>
              <a:t>: Dr. </a:t>
            </a:r>
            <a:r>
              <a:rPr lang="en-US" sz="2000" dirty="0" err="1"/>
              <a:t>Narongchai</a:t>
            </a:r>
            <a:r>
              <a:rPr lang="en-US" sz="2000" dirty="0"/>
              <a:t> </a:t>
            </a:r>
            <a:r>
              <a:rPr lang="en-US" sz="2000" dirty="0" err="1"/>
              <a:t>Akarasenee</a:t>
            </a:r>
            <a:r>
              <a:rPr lang="en-US" sz="2000" dirty="0"/>
              <a:t>,</a:t>
            </a:r>
          </a:p>
          <a:p>
            <a:r>
              <a:rPr lang="en-US" sz="2000" dirty="0"/>
              <a:t>Chairman, the Board of Directors, </a:t>
            </a:r>
            <a:r>
              <a:rPr lang="en-US" sz="2000" dirty="0" smtClean="0"/>
              <a:t>MFC </a:t>
            </a:r>
            <a:r>
              <a:rPr lang="en-US" sz="2000" dirty="0"/>
              <a:t>Asset Management Plc</a:t>
            </a:r>
            <a:r>
              <a:rPr lang="en-US" sz="2000" dirty="0" smtClean="0"/>
              <a:t>.</a:t>
            </a:r>
            <a:endParaRPr lang="en-US" sz="2000" dirty="0"/>
          </a:p>
          <a:p>
            <a:r>
              <a:rPr lang="en-US" sz="2000" i="1" u="sng" dirty="0" smtClean="0"/>
              <a:t>Venue</a:t>
            </a:r>
            <a:r>
              <a:rPr lang="en-US" sz="2000" i="1" u="sng" dirty="0"/>
              <a:t>:</a:t>
            </a:r>
            <a:r>
              <a:rPr lang="en-US" sz="2000" dirty="0"/>
              <a:t>  Ginger, 24</a:t>
            </a:r>
            <a:r>
              <a:rPr lang="en-US" sz="2000" baseline="30000" dirty="0"/>
              <a:t>th</a:t>
            </a:r>
            <a:r>
              <a:rPr lang="en-US" sz="2000" dirty="0"/>
              <a:t> Floor</a:t>
            </a:r>
          </a:p>
          <a:p>
            <a:endParaRPr lang="en-US" sz="2000" dirty="0" smtClean="0"/>
          </a:p>
          <a:p>
            <a:r>
              <a:rPr lang="en-US" sz="2000" dirty="0" smtClean="0"/>
              <a:t>14.00-16.00  </a:t>
            </a:r>
            <a:r>
              <a:rPr lang="en-US" sz="2000" dirty="0"/>
              <a:t>hrs</a:t>
            </a:r>
            <a:r>
              <a:rPr lang="en-US" sz="2000" dirty="0" smtClean="0"/>
              <a:t>.</a:t>
            </a:r>
            <a:r>
              <a:rPr lang="th-TH" sz="2000" dirty="0"/>
              <a:t>	</a:t>
            </a:r>
            <a:r>
              <a:rPr lang="en-US" sz="2000" b="1" dirty="0" smtClean="0"/>
              <a:t>B2B </a:t>
            </a:r>
            <a:r>
              <a:rPr lang="en-US" sz="2000" b="1" dirty="0"/>
              <a:t>Networking</a:t>
            </a:r>
            <a:endParaRPr lang="en-US" sz="2000" dirty="0"/>
          </a:p>
          <a:p>
            <a:pPr lvl="0"/>
            <a:r>
              <a:rPr lang="en-US" sz="2000" dirty="0"/>
              <a:t>Food &amp; </a:t>
            </a:r>
            <a:r>
              <a:rPr lang="en-US" sz="2000" dirty="0" smtClean="0"/>
              <a:t>Agro-Industry, Hospitality</a:t>
            </a:r>
            <a:r>
              <a:rPr lang="en-US" sz="2000" dirty="0"/>
              <a:t>, Wellness and Healthcare  service </a:t>
            </a:r>
            <a:r>
              <a:rPr lang="en-US" sz="2000" dirty="0" smtClean="0"/>
              <a:t>industry, Energy</a:t>
            </a:r>
            <a:endParaRPr lang="en-US" sz="2000" dirty="0"/>
          </a:p>
          <a:p>
            <a:r>
              <a:rPr lang="en-US" sz="2000" i="1" u="sng" dirty="0"/>
              <a:t>Venue:</a:t>
            </a:r>
            <a:r>
              <a:rPr lang="en-US" sz="2000" b="1" i="1" dirty="0"/>
              <a:t>  </a:t>
            </a:r>
            <a:r>
              <a:rPr lang="en-US" sz="2000" dirty="0"/>
              <a:t>World Ballroom B, 23</a:t>
            </a:r>
            <a:r>
              <a:rPr lang="en-US" sz="2000" baseline="30000" dirty="0"/>
              <a:t>rd</a:t>
            </a:r>
            <a:r>
              <a:rPr lang="en-US" sz="2000" dirty="0"/>
              <a:t> Floor</a:t>
            </a:r>
          </a:p>
        </p:txBody>
      </p:sp>
    </p:spTree>
    <p:extLst>
      <p:ext uri="{BB962C8B-B14F-4D97-AF65-F5344CB8AC3E}">
        <p14:creationId xmlns:p14="http://schemas.microsoft.com/office/powerpoint/2010/main" val="728236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6</a:t>
            </a:fld>
            <a:endParaRPr lang="th-TH"/>
          </a:p>
        </p:txBody>
      </p:sp>
      <p:sp>
        <p:nvSpPr>
          <p:cNvPr id="6" name="Rectangle 5"/>
          <p:cNvSpPr/>
          <p:nvPr/>
        </p:nvSpPr>
        <p:spPr>
          <a:xfrm>
            <a:off x="1043608" y="2432501"/>
            <a:ext cx="7272808" cy="523220"/>
          </a:xfrm>
          <a:prstGeom prst="rect">
            <a:avLst/>
          </a:prstGeom>
        </p:spPr>
        <p:txBody>
          <a:bodyPr wrap="square">
            <a:spAutoFit/>
          </a:bodyPr>
          <a:lstStyle/>
          <a:p>
            <a:pPr algn="ctr"/>
            <a:r>
              <a:rPr lang="en-US" b="1" dirty="0" smtClean="0"/>
              <a:t>Opening Remarks </a:t>
            </a:r>
          </a:p>
        </p:txBody>
      </p:sp>
      <p:sp>
        <p:nvSpPr>
          <p:cNvPr id="4" name="Rectangle 3"/>
          <p:cNvSpPr/>
          <p:nvPr/>
        </p:nvSpPr>
        <p:spPr>
          <a:xfrm>
            <a:off x="1979713" y="3573016"/>
            <a:ext cx="5616623" cy="830997"/>
          </a:xfrm>
          <a:prstGeom prst="rect">
            <a:avLst/>
          </a:prstGeom>
        </p:spPr>
        <p:txBody>
          <a:bodyPr wrap="square">
            <a:spAutoFit/>
          </a:bodyPr>
          <a:lstStyle/>
          <a:p>
            <a:pPr lvl="0" algn="ctr"/>
            <a:r>
              <a:rPr lang="en-US" sz="2400" b="1" dirty="0" smtClean="0">
                <a:solidFill>
                  <a:prstClr val="black"/>
                </a:solidFill>
              </a:rPr>
              <a:t>Mr</a:t>
            </a:r>
            <a:r>
              <a:rPr lang="en-US" sz="2400" b="1" dirty="0">
                <a:solidFill>
                  <a:prstClr val="black"/>
                </a:solidFill>
              </a:rPr>
              <a:t>. </a:t>
            </a:r>
            <a:r>
              <a:rPr lang="en-US" sz="2400" b="1" dirty="0" smtClean="0">
                <a:solidFill>
                  <a:prstClr val="black"/>
                </a:solidFill>
              </a:rPr>
              <a:t>Juan </a:t>
            </a:r>
            <a:r>
              <a:rPr lang="en-US" sz="2400" b="1" dirty="0" err="1" smtClean="0">
                <a:solidFill>
                  <a:prstClr val="black"/>
                </a:solidFill>
              </a:rPr>
              <a:t>Mackenna</a:t>
            </a:r>
            <a:r>
              <a:rPr lang="en-US" sz="2400" b="1" dirty="0" smtClean="0">
                <a:solidFill>
                  <a:prstClr val="black"/>
                </a:solidFill>
              </a:rPr>
              <a:t>, </a:t>
            </a:r>
            <a:endParaRPr lang="en-US" sz="2400" b="1" dirty="0">
              <a:solidFill>
                <a:prstClr val="black"/>
              </a:solidFill>
            </a:endParaRPr>
          </a:p>
          <a:p>
            <a:pPr lvl="0" algn="ctr"/>
            <a:r>
              <a:rPr lang="es-ES_tradnl" sz="2400" b="1" dirty="0" err="1" smtClean="0">
                <a:solidFill>
                  <a:prstClr val="black"/>
                </a:solidFill>
              </a:rPr>
              <a:t>Chairman</a:t>
            </a:r>
            <a:r>
              <a:rPr lang="es-ES_tradnl" sz="2400" b="1" dirty="0" smtClean="0">
                <a:solidFill>
                  <a:prstClr val="black"/>
                </a:solidFill>
              </a:rPr>
              <a:t> of </a:t>
            </a:r>
            <a:r>
              <a:rPr lang="es-ES_tradnl" sz="2400" b="1" dirty="0" err="1" smtClean="0">
                <a:solidFill>
                  <a:prstClr val="black"/>
                </a:solidFill>
              </a:rPr>
              <a:t>Chilean</a:t>
            </a:r>
            <a:r>
              <a:rPr lang="es-ES_tradnl" sz="2400" b="1" dirty="0" smtClean="0">
                <a:solidFill>
                  <a:prstClr val="black"/>
                </a:solidFill>
              </a:rPr>
              <a:t>-Thai Business Council</a:t>
            </a:r>
            <a:endParaRPr lang="th-TH" sz="2400" dirty="0">
              <a:solidFill>
                <a:prstClr val="black"/>
              </a:solidFill>
            </a:endParaRPr>
          </a:p>
        </p:txBody>
      </p:sp>
    </p:spTree>
    <p:extLst>
      <p:ext uri="{BB962C8B-B14F-4D97-AF65-F5344CB8AC3E}">
        <p14:creationId xmlns:p14="http://schemas.microsoft.com/office/powerpoint/2010/main" val="2553989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60</a:t>
            </a:fld>
            <a:endParaRPr lang="th-TH"/>
          </a:p>
        </p:txBody>
      </p:sp>
      <p:sp>
        <p:nvSpPr>
          <p:cNvPr id="3" name="Rectangle 2"/>
          <p:cNvSpPr/>
          <p:nvPr/>
        </p:nvSpPr>
        <p:spPr>
          <a:xfrm>
            <a:off x="683568" y="1596856"/>
            <a:ext cx="7848872" cy="3416320"/>
          </a:xfrm>
          <a:prstGeom prst="rect">
            <a:avLst/>
          </a:prstGeom>
        </p:spPr>
        <p:txBody>
          <a:bodyPr wrap="square">
            <a:spAutoFit/>
          </a:bodyPr>
          <a:lstStyle/>
          <a:p>
            <a:r>
              <a:rPr lang="en-US" sz="2400" u="sng" dirty="0" smtClean="0"/>
              <a:t>Recommendation</a:t>
            </a:r>
            <a:r>
              <a:rPr lang="en-US" sz="2400" dirty="0" smtClean="0"/>
              <a:t>:</a:t>
            </a:r>
            <a:endParaRPr lang="en-US" sz="2400" dirty="0"/>
          </a:p>
          <a:p>
            <a:r>
              <a:rPr lang="en-US" sz="2400" dirty="0" smtClean="0"/>
              <a:t>……………………………………………………………………………………………………………………………………………………………………………………………………………………………………………………………………………………………...</a:t>
            </a:r>
            <a:endParaRPr lang="en-US" sz="2400" u="sng" dirty="0" smtClean="0"/>
          </a:p>
          <a:p>
            <a:endParaRPr lang="en-US" sz="2400" u="sng" dirty="0" smtClean="0"/>
          </a:p>
          <a:p>
            <a:r>
              <a:rPr lang="en-US" sz="2400" u="sng" dirty="0" smtClean="0"/>
              <a:t>Resolution</a:t>
            </a:r>
            <a:r>
              <a:rPr lang="en-US" sz="2400" dirty="0" smtClean="0"/>
              <a:t>:</a:t>
            </a:r>
          </a:p>
          <a:p>
            <a:r>
              <a:rPr lang="en-US" sz="2400" dirty="0" smtClean="0"/>
              <a:t>………………………………………………………………………………………………………………………………………………………………………………………………………………………………………………………………………………………………</a:t>
            </a:r>
            <a:endParaRPr lang="en-US" sz="2400" u="sng" dirty="0"/>
          </a:p>
        </p:txBody>
      </p:sp>
      <p:sp>
        <p:nvSpPr>
          <p:cNvPr id="4" name="TextBox 3"/>
          <p:cNvSpPr txBox="1"/>
          <p:nvPr/>
        </p:nvSpPr>
        <p:spPr>
          <a:xfrm>
            <a:off x="1763688" y="548680"/>
            <a:ext cx="2348528" cy="523220"/>
          </a:xfrm>
          <a:prstGeom prst="rect">
            <a:avLst/>
          </a:prstGeom>
          <a:noFill/>
        </p:spPr>
        <p:txBody>
          <a:bodyPr wrap="none" rtlCol="0">
            <a:spAutoFit/>
          </a:bodyPr>
          <a:lstStyle/>
          <a:p>
            <a:r>
              <a:rPr lang="en-US" b="1" dirty="0" smtClean="0"/>
              <a:t>Agenda Item 8</a:t>
            </a:r>
            <a:endParaRPr lang="th-TH" b="1" dirty="0"/>
          </a:p>
        </p:txBody>
      </p:sp>
    </p:spTree>
    <p:extLst>
      <p:ext uri="{BB962C8B-B14F-4D97-AF65-F5344CB8AC3E}">
        <p14:creationId xmlns:p14="http://schemas.microsoft.com/office/powerpoint/2010/main" val="35886314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61</a:t>
            </a:fld>
            <a:endParaRPr lang="th-TH"/>
          </a:p>
        </p:txBody>
      </p:sp>
      <p:sp>
        <p:nvSpPr>
          <p:cNvPr id="4" name="Rectangle 3"/>
          <p:cNvSpPr/>
          <p:nvPr/>
        </p:nvSpPr>
        <p:spPr>
          <a:xfrm>
            <a:off x="1056212" y="2996952"/>
            <a:ext cx="6984776" cy="523220"/>
          </a:xfrm>
          <a:prstGeom prst="rect">
            <a:avLst/>
          </a:prstGeom>
        </p:spPr>
        <p:txBody>
          <a:bodyPr wrap="square">
            <a:spAutoFit/>
          </a:bodyPr>
          <a:lstStyle/>
          <a:p>
            <a:pPr algn="ctr"/>
            <a:r>
              <a:rPr lang="en-US" b="1" dirty="0"/>
              <a:t>Closing </a:t>
            </a:r>
            <a:r>
              <a:rPr lang="en-US" b="1" dirty="0" smtClean="0"/>
              <a:t>Remarks</a:t>
            </a:r>
          </a:p>
        </p:txBody>
      </p:sp>
    </p:spTree>
    <p:extLst>
      <p:ext uri="{BB962C8B-B14F-4D97-AF65-F5344CB8AC3E}">
        <p14:creationId xmlns:p14="http://schemas.microsoft.com/office/powerpoint/2010/main" val="944228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548680"/>
            <a:ext cx="1312539" cy="523220"/>
          </a:xfrm>
          <a:prstGeom prst="rect">
            <a:avLst/>
          </a:prstGeom>
          <a:noFill/>
        </p:spPr>
        <p:txBody>
          <a:bodyPr wrap="none" rtlCol="0">
            <a:spAutoFit/>
          </a:bodyPr>
          <a:lstStyle/>
          <a:p>
            <a:r>
              <a:rPr lang="en-US" b="1" dirty="0" smtClean="0"/>
              <a:t>Agenda</a:t>
            </a:r>
            <a:endParaRPr lang="th-TH" b="1" dirty="0"/>
          </a:p>
        </p:txBody>
      </p:sp>
      <p:sp>
        <p:nvSpPr>
          <p:cNvPr id="5" name="Rectangle 4"/>
          <p:cNvSpPr/>
          <p:nvPr/>
        </p:nvSpPr>
        <p:spPr>
          <a:xfrm>
            <a:off x="894663" y="1484784"/>
            <a:ext cx="7493761" cy="400110"/>
          </a:xfrm>
          <a:prstGeom prst="rect">
            <a:avLst/>
          </a:prstGeom>
        </p:spPr>
        <p:txBody>
          <a:bodyPr wrap="square">
            <a:spAutoFit/>
          </a:bodyPr>
          <a:lstStyle/>
          <a:p>
            <a:r>
              <a:rPr lang="en-US" sz="2000" b="1" dirty="0" smtClean="0"/>
              <a:t>1) Introduction </a:t>
            </a:r>
            <a:r>
              <a:rPr lang="en-US" sz="2000" b="1" dirty="0"/>
              <a:t>of Chilean </a:t>
            </a:r>
            <a:r>
              <a:rPr lang="en-US" sz="2000" b="1" dirty="0" smtClean="0"/>
              <a:t>Delegates </a:t>
            </a:r>
            <a:r>
              <a:rPr lang="en-US" sz="2000" b="1" dirty="0"/>
              <a:t>and Thai </a:t>
            </a:r>
            <a:r>
              <a:rPr lang="en-US" sz="2000" b="1" dirty="0" smtClean="0"/>
              <a:t>Delegates</a:t>
            </a:r>
            <a:endParaRPr lang="th-TH" sz="2000" dirty="0"/>
          </a:p>
        </p:txBody>
      </p:sp>
      <p:sp>
        <p:nvSpPr>
          <p:cNvPr id="6" name="Rectangle 5"/>
          <p:cNvSpPr/>
          <p:nvPr/>
        </p:nvSpPr>
        <p:spPr>
          <a:xfrm>
            <a:off x="894663" y="2132856"/>
            <a:ext cx="7493761" cy="400110"/>
          </a:xfrm>
          <a:prstGeom prst="rect">
            <a:avLst/>
          </a:prstGeom>
        </p:spPr>
        <p:txBody>
          <a:bodyPr wrap="square">
            <a:spAutoFit/>
          </a:bodyPr>
          <a:lstStyle/>
          <a:p>
            <a:r>
              <a:rPr lang="en-US" sz="2000" b="1" dirty="0" smtClean="0"/>
              <a:t>2) Confirmation </a:t>
            </a:r>
            <a:r>
              <a:rPr lang="en-US" sz="2000" b="1" dirty="0"/>
              <a:t>of the Minutes of 1</a:t>
            </a:r>
            <a:r>
              <a:rPr lang="en-US" sz="2000" b="1" baseline="30000" dirty="0"/>
              <a:t>st</a:t>
            </a:r>
            <a:r>
              <a:rPr lang="en-US" sz="2000" b="1" dirty="0"/>
              <a:t> Joint Business Council Meeting</a:t>
            </a:r>
            <a:endParaRPr lang="th-TH" sz="2000" dirty="0"/>
          </a:p>
        </p:txBody>
      </p:sp>
      <p:sp>
        <p:nvSpPr>
          <p:cNvPr id="7" name="Rectangle 6"/>
          <p:cNvSpPr/>
          <p:nvPr/>
        </p:nvSpPr>
        <p:spPr>
          <a:xfrm>
            <a:off x="894663" y="2708920"/>
            <a:ext cx="7493761" cy="400110"/>
          </a:xfrm>
          <a:prstGeom prst="rect">
            <a:avLst/>
          </a:prstGeom>
        </p:spPr>
        <p:txBody>
          <a:bodyPr wrap="square">
            <a:spAutoFit/>
          </a:bodyPr>
          <a:lstStyle/>
          <a:p>
            <a:r>
              <a:rPr lang="es-ES_tradnl" sz="2000" b="1" dirty="0" smtClean="0"/>
              <a:t>3) </a:t>
            </a:r>
            <a:r>
              <a:rPr lang="es-ES_tradnl" sz="2000" b="1" dirty="0" err="1" smtClean="0"/>
              <a:t>Economic</a:t>
            </a:r>
            <a:r>
              <a:rPr lang="es-ES_tradnl" sz="2000" b="1" dirty="0" smtClean="0"/>
              <a:t> </a:t>
            </a:r>
            <a:r>
              <a:rPr lang="es-ES_tradnl" sz="2000" b="1" dirty="0" err="1"/>
              <a:t>Overview</a:t>
            </a:r>
            <a:r>
              <a:rPr lang="es-ES_tradnl" sz="2000" b="1" dirty="0"/>
              <a:t> of Chile and </a:t>
            </a:r>
            <a:r>
              <a:rPr lang="es-ES_tradnl" sz="2000" b="1" dirty="0" err="1"/>
              <a:t>the</a:t>
            </a:r>
            <a:r>
              <a:rPr lang="es-ES_tradnl" sz="2000" b="1" dirty="0"/>
              <a:t> </a:t>
            </a:r>
            <a:r>
              <a:rPr lang="es-ES_tradnl" sz="2000" b="1" dirty="0" err="1"/>
              <a:t>Impact</a:t>
            </a:r>
            <a:r>
              <a:rPr lang="es-ES_tradnl" sz="2000" b="1" dirty="0"/>
              <a:t> of </a:t>
            </a:r>
            <a:r>
              <a:rPr lang="es-ES_tradnl" sz="2000" b="1" dirty="0" err="1"/>
              <a:t>Thailand</a:t>
            </a:r>
            <a:r>
              <a:rPr lang="es-ES_tradnl" sz="2000" b="1" dirty="0"/>
              <a:t>-Chile FTA</a:t>
            </a:r>
            <a:endParaRPr lang="th-TH" sz="2000" dirty="0"/>
          </a:p>
        </p:txBody>
      </p:sp>
      <p:sp>
        <p:nvSpPr>
          <p:cNvPr id="10" name="Rectangle 9"/>
          <p:cNvSpPr/>
          <p:nvPr/>
        </p:nvSpPr>
        <p:spPr>
          <a:xfrm>
            <a:off x="894663" y="3244914"/>
            <a:ext cx="7493761" cy="400110"/>
          </a:xfrm>
          <a:prstGeom prst="rect">
            <a:avLst/>
          </a:prstGeom>
        </p:spPr>
        <p:txBody>
          <a:bodyPr wrap="square">
            <a:spAutoFit/>
          </a:bodyPr>
          <a:lstStyle/>
          <a:p>
            <a:r>
              <a:rPr lang="es-ES_tradnl" sz="2000" b="1" dirty="0" smtClean="0"/>
              <a:t>4) </a:t>
            </a:r>
            <a:r>
              <a:rPr lang="es-ES_tradnl" sz="2000" b="1" dirty="0" err="1" smtClean="0"/>
              <a:t>Briefing</a:t>
            </a:r>
            <a:r>
              <a:rPr lang="es-ES_tradnl" sz="2000" b="1" dirty="0" smtClean="0"/>
              <a:t> </a:t>
            </a:r>
            <a:r>
              <a:rPr lang="es-ES_tradnl" sz="2000" b="1" dirty="0" err="1"/>
              <a:t>on</a:t>
            </a:r>
            <a:r>
              <a:rPr lang="es-ES_tradnl" sz="2000" b="1" dirty="0"/>
              <a:t> ASEAN </a:t>
            </a:r>
            <a:r>
              <a:rPr lang="es-ES_tradnl" sz="2000" b="1" dirty="0" err="1"/>
              <a:t>Economic</a:t>
            </a:r>
            <a:r>
              <a:rPr lang="es-ES_tradnl" sz="2000" b="1" dirty="0"/>
              <a:t> </a:t>
            </a:r>
            <a:r>
              <a:rPr lang="es-ES_tradnl" sz="2000" b="1" dirty="0" err="1"/>
              <a:t>Community</a:t>
            </a:r>
            <a:r>
              <a:rPr lang="es-ES_tradnl" sz="2000" b="1" dirty="0"/>
              <a:t> </a:t>
            </a:r>
            <a:endParaRPr lang="th-TH" sz="2000" dirty="0"/>
          </a:p>
        </p:txBody>
      </p:sp>
      <p:sp>
        <p:nvSpPr>
          <p:cNvPr id="11" name="Rectangle 10"/>
          <p:cNvSpPr/>
          <p:nvPr/>
        </p:nvSpPr>
        <p:spPr>
          <a:xfrm>
            <a:off x="899592" y="3729226"/>
            <a:ext cx="7493761" cy="707886"/>
          </a:xfrm>
          <a:prstGeom prst="rect">
            <a:avLst/>
          </a:prstGeom>
        </p:spPr>
        <p:txBody>
          <a:bodyPr wrap="square">
            <a:spAutoFit/>
          </a:bodyPr>
          <a:lstStyle/>
          <a:p>
            <a:r>
              <a:rPr lang="es-ES_tradnl" sz="2000" b="1" dirty="0" smtClean="0"/>
              <a:t>5) </a:t>
            </a:r>
            <a:r>
              <a:rPr lang="es-ES_tradnl" sz="2000" b="1" dirty="0" err="1" smtClean="0"/>
              <a:t>Briefing</a:t>
            </a:r>
            <a:r>
              <a:rPr lang="es-ES_tradnl" sz="2000" b="1" dirty="0" smtClean="0"/>
              <a:t> </a:t>
            </a:r>
            <a:r>
              <a:rPr lang="es-ES_tradnl" sz="2000" b="1" dirty="0"/>
              <a:t>&amp; </a:t>
            </a:r>
            <a:r>
              <a:rPr lang="es-ES_tradnl" sz="2000" b="1" dirty="0" err="1"/>
              <a:t>Discussion</a:t>
            </a:r>
            <a:r>
              <a:rPr lang="es-ES_tradnl" sz="2000" b="1" dirty="0"/>
              <a:t> </a:t>
            </a:r>
            <a:r>
              <a:rPr lang="es-ES_tradnl" sz="2000" b="1" dirty="0" err="1"/>
              <a:t>Session</a:t>
            </a:r>
            <a:r>
              <a:rPr lang="es-ES_tradnl" sz="2000" b="1" dirty="0"/>
              <a:t> </a:t>
            </a:r>
            <a:r>
              <a:rPr lang="es-ES_tradnl" sz="2000" b="1" dirty="0" err="1"/>
              <a:t>on</a:t>
            </a:r>
            <a:r>
              <a:rPr lang="es-ES_tradnl" sz="2000" b="1" dirty="0"/>
              <a:t> Key Business </a:t>
            </a:r>
            <a:r>
              <a:rPr lang="es-ES_tradnl" sz="2000" b="1" dirty="0" err="1"/>
              <a:t>Opportunities</a:t>
            </a:r>
            <a:r>
              <a:rPr lang="es-ES_tradnl" sz="2000" b="1" dirty="0"/>
              <a:t> </a:t>
            </a:r>
            <a:r>
              <a:rPr lang="es-ES_tradnl" sz="2000" b="1" dirty="0" err="1" smtClean="0"/>
              <a:t>between</a:t>
            </a:r>
            <a:r>
              <a:rPr lang="es-ES_tradnl" sz="2000" b="1" dirty="0" smtClean="0"/>
              <a:t> Chile </a:t>
            </a:r>
            <a:r>
              <a:rPr lang="es-ES_tradnl" sz="2000" b="1" dirty="0"/>
              <a:t>and </a:t>
            </a:r>
            <a:r>
              <a:rPr lang="es-ES_tradnl" sz="2000" b="1" dirty="0" err="1"/>
              <a:t>Thailand</a:t>
            </a:r>
            <a:r>
              <a:rPr lang="th-TH" sz="2000" dirty="0"/>
              <a:t>  </a:t>
            </a:r>
            <a:r>
              <a:rPr lang="th-TH" sz="2000" b="1" dirty="0"/>
              <a:t> </a:t>
            </a:r>
            <a:endParaRPr lang="en-US" sz="2000" dirty="0"/>
          </a:p>
        </p:txBody>
      </p:sp>
      <p:sp>
        <p:nvSpPr>
          <p:cNvPr id="12" name="Rectangle 11"/>
          <p:cNvSpPr/>
          <p:nvPr/>
        </p:nvSpPr>
        <p:spPr>
          <a:xfrm>
            <a:off x="899743" y="4541058"/>
            <a:ext cx="7488682" cy="400110"/>
          </a:xfrm>
          <a:prstGeom prst="rect">
            <a:avLst/>
          </a:prstGeom>
        </p:spPr>
        <p:txBody>
          <a:bodyPr wrap="square">
            <a:spAutoFit/>
          </a:bodyPr>
          <a:lstStyle/>
          <a:p>
            <a:r>
              <a:rPr lang="es-ES_tradnl" sz="2000" b="1" dirty="0" smtClean="0"/>
              <a:t>6) </a:t>
            </a:r>
            <a:r>
              <a:rPr lang="es-ES_tradnl" sz="2000" b="1" dirty="0" err="1" smtClean="0"/>
              <a:t>Update</a:t>
            </a:r>
            <a:r>
              <a:rPr lang="es-ES_tradnl" sz="2000" b="1" dirty="0" smtClean="0"/>
              <a:t> </a:t>
            </a:r>
            <a:r>
              <a:rPr lang="es-ES_tradnl" sz="2000" b="1" dirty="0" err="1"/>
              <a:t>on</a:t>
            </a:r>
            <a:r>
              <a:rPr lang="es-ES_tradnl" sz="2000" b="1" dirty="0"/>
              <a:t> </a:t>
            </a:r>
            <a:r>
              <a:rPr lang="es-ES_tradnl" sz="2000" b="1" dirty="0" err="1"/>
              <a:t>the</a:t>
            </a:r>
            <a:r>
              <a:rPr lang="es-ES_tradnl" sz="2000" b="1" dirty="0"/>
              <a:t> FTA </a:t>
            </a:r>
            <a:r>
              <a:rPr lang="es-ES_tradnl" sz="2000" b="1" dirty="0" err="1"/>
              <a:t>between</a:t>
            </a:r>
            <a:r>
              <a:rPr lang="es-ES_tradnl" sz="2000" b="1" dirty="0"/>
              <a:t> CHILE and THAILAND	</a:t>
            </a:r>
            <a:endParaRPr lang="th-TH" sz="2000" dirty="0"/>
          </a:p>
        </p:txBody>
      </p:sp>
      <p:sp>
        <p:nvSpPr>
          <p:cNvPr id="13" name="Rectangle 12"/>
          <p:cNvSpPr/>
          <p:nvPr/>
        </p:nvSpPr>
        <p:spPr>
          <a:xfrm>
            <a:off x="899743" y="5025370"/>
            <a:ext cx="7488682" cy="707886"/>
          </a:xfrm>
          <a:prstGeom prst="rect">
            <a:avLst/>
          </a:prstGeom>
        </p:spPr>
        <p:txBody>
          <a:bodyPr wrap="square">
            <a:spAutoFit/>
          </a:bodyPr>
          <a:lstStyle/>
          <a:p>
            <a:r>
              <a:rPr lang="es-ES_tradnl" sz="2000" b="1" dirty="0" smtClean="0"/>
              <a:t>7) </a:t>
            </a:r>
            <a:r>
              <a:rPr lang="es-ES_tradnl" sz="2000" b="1" dirty="0" err="1" smtClean="0"/>
              <a:t>Discussion</a:t>
            </a:r>
            <a:r>
              <a:rPr lang="es-ES_tradnl" sz="2000" b="1" dirty="0" smtClean="0"/>
              <a:t> </a:t>
            </a:r>
            <a:r>
              <a:rPr lang="es-ES_tradnl" sz="2000" b="1" dirty="0" err="1"/>
              <a:t>on</a:t>
            </a:r>
            <a:r>
              <a:rPr lang="es-ES_tradnl" sz="2000" b="1" dirty="0"/>
              <a:t> </a:t>
            </a:r>
            <a:r>
              <a:rPr lang="es-ES_tradnl" sz="2000" b="1" dirty="0" err="1"/>
              <a:t>Future</a:t>
            </a:r>
            <a:r>
              <a:rPr lang="es-ES_tradnl" sz="2000" b="1" dirty="0"/>
              <a:t> </a:t>
            </a:r>
            <a:r>
              <a:rPr lang="es-ES_tradnl" sz="2000" b="1" dirty="0" err="1"/>
              <a:t>Action</a:t>
            </a:r>
            <a:r>
              <a:rPr lang="es-ES_tradnl" sz="2000" b="1" dirty="0"/>
              <a:t> Plan </a:t>
            </a:r>
            <a:r>
              <a:rPr lang="es-ES_tradnl" sz="2000" b="1" dirty="0" err="1"/>
              <a:t>on</a:t>
            </a:r>
            <a:r>
              <a:rPr lang="es-ES_tradnl" sz="2000" b="1" dirty="0"/>
              <a:t> “ </a:t>
            </a:r>
            <a:r>
              <a:rPr lang="es-ES_tradnl" sz="2000" b="1" dirty="0" err="1"/>
              <a:t>How</a:t>
            </a:r>
            <a:r>
              <a:rPr lang="es-ES_tradnl" sz="2000" b="1" dirty="0"/>
              <a:t> to </a:t>
            </a:r>
            <a:r>
              <a:rPr lang="es-ES_tradnl" sz="2000" b="1" dirty="0" err="1"/>
              <a:t>strengthen</a:t>
            </a:r>
            <a:r>
              <a:rPr lang="es-ES_tradnl" sz="2000" b="1" dirty="0"/>
              <a:t> </a:t>
            </a:r>
            <a:r>
              <a:rPr lang="es-ES_tradnl" sz="2000" b="1" dirty="0" err="1"/>
              <a:t>economic</a:t>
            </a:r>
            <a:r>
              <a:rPr lang="es-ES_tradnl" sz="2000" b="1" dirty="0"/>
              <a:t>, </a:t>
            </a:r>
            <a:r>
              <a:rPr lang="es-ES_tradnl" sz="2000" b="1" dirty="0" err="1"/>
              <a:t>trade</a:t>
            </a:r>
            <a:r>
              <a:rPr lang="es-ES_tradnl" sz="2000" b="1" dirty="0"/>
              <a:t> and </a:t>
            </a:r>
            <a:r>
              <a:rPr lang="es-ES_tradnl" sz="2000" b="1" dirty="0" err="1"/>
              <a:t>investment</a:t>
            </a:r>
            <a:r>
              <a:rPr lang="es-ES_tradnl" sz="2000" b="1" dirty="0"/>
              <a:t> </a:t>
            </a:r>
            <a:r>
              <a:rPr lang="es-ES_tradnl" sz="2000" b="1" dirty="0" err="1"/>
              <a:t>ties</a:t>
            </a:r>
            <a:r>
              <a:rPr lang="es-ES_tradnl" sz="2000" b="1" dirty="0"/>
              <a:t> </a:t>
            </a:r>
            <a:r>
              <a:rPr lang="es-ES_tradnl" sz="2000" b="1" dirty="0" err="1"/>
              <a:t>between</a:t>
            </a:r>
            <a:r>
              <a:rPr lang="es-ES_tradnl" sz="2000" b="1" dirty="0"/>
              <a:t> </a:t>
            </a:r>
            <a:r>
              <a:rPr lang="es-ES_tradnl" sz="2000" b="1" dirty="0" err="1"/>
              <a:t>Thailand</a:t>
            </a:r>
            <a:r>
              <a:rPr lang="es-ES_tradnl" sz="2000" b="1" dirty="0"/>
              <a:t> and Chile”</a:t>
            </a:r>
            <a:endParaRPr lang="th-TH" sz="2000" dirty="0"/>
          </a:p>
        </p:txBody>
      </p:sp>
      <p:sp>
        <p:nvSpPr>
          <p:cNvPr id="14" name="Rectangle 13"/>
          <p:cNvSpPr/>
          <p:nvPr/>
        </p:nvSpPr>
        <p:spPr>
          <a:xfrm>
            <a:off x="894663" y="5837202"/>
            <a:ext cx="7493761" cy="400110"/>
          </a:xfrm>
          <a:prstGeom prst="rect">
            <a:avLst/>
          </a:prstGeom>
        </p:spPr>
        <p:txBody>
          <a:bodyPr wrap="square">
            <a:spAutoFit/>
          </a:bodyPr>
          <a:lstStyle/>
          <a:p>
            <a:r>
              <a:rPr lang="en-US" sz="2000" b="1" dirty="0" smtClean="0"/>
              <a:t>8) Update </a:t>
            </a:r>
            <a:r>
              <a:rPr lang="en-US" sz="2000" b="1" dirty="0"/>
              <a:t>2</a:t>
            </a:r>
            <a:r>
              <a:rPr lang="en-US" sz="2000" b="1" baseline="30000" dirty="0"/>
              <a:t>nd</a:t>
            </a:r>
            <a:r>
              <a:rPr lang="es-ES_tradnl" sz="2000" b="1" dirty="0"/>
              <a:t> FEALAC Business </a:t>
            </a:r>
            <a:r>
              <a:rPr lang="es-ES_tradnl" sz="2000" b="1" dirty="0" err="1"/>
              <a:t>Forum</a:t>
            </a:r>
            <a:endParaRPr lang="th-TH" sz="2000" dirty="0"/>
          </a:p>
        </p:txBody>
      </p:sp>
    </p:spTree>
    <p:extLst>
      <p:ext uri="{BB962C8B-B14F-4D97-AF65-F5344CB8AC3E}">
        <p14:creationId xmlns:p14="http://schemas.microsoft.com/office/powerpoint/2010/main" val="4156636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8</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4" name="Rectangle 3"/>
          <p:cNvSpPr/>
          <p:nvPr/>
        </p:nvSpPr>
        <p:spPr>
          <a:xfrm>
            <a:off x="1043608" y="2402885"/>
            <a:ext cx="7056784" cy="954107"/>
          </a:xfrm>
          <a:prstGeom prst="rect">
            <a:avLst/>
          </a:prstGeom>
        </p:spPr>
        <p:txBody>
          <a:bodyPr wrap="square">
            <a:spAutoFit/>
          </a:bodyPr>
          <a:lstStyle/>
          <a:p>
            <a:pPr algn="ctr"/>
            <a:r>
              <a:rPr lang="en-US" b="1" dirty="0"/>
              <a:t>Introduction of Chilean </a:t>
            </a:r>
            <a:r>
              <a:rPr lang="en-US" b="1" dirty="0" smtClean="0"/>
              <a:t>Delegation and</a:t>
            </a:r>
          </a:p>
          <a:p>
            <a:pPr algn="ctr"/>
            <a:r>
              <a:rPr lang="en-US" b="1" dirty="0" smtClean="0"/>
              <a:t>Thai Delegation</a:t>
            </a:r>
            <a:endParaRPr lang="en-US" b="1" dirty="0"/>
          </a:p>
        </p:txBody>
      </p:sp>
    </p:spTree>
    <p:extLst>
      <p:ext uri="{BB962C8B-B14F-4D97-AF65-F5344CB8AC3E}">
        <p14:creationId xmlns:p14="http://schemas.microsoft.com/office/powerpoint/2010/main" val="332452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E489B5B-3AB4-4335-AC06-F04BA3C0728A}" type="slidenum">
              <a:rPr lang="th-TH" smtClean="0"/>
              <a:pPr/>
              <a:t>9</a:t>
            </a:fld>
            <a:endParaRPr lang="th-TH"/>
          </a:p>
        </p:txBody>
      </p:sp>
      <p:sp>
        <p:nvSpPr>
          <p:cNvPr id="3" name="TextBox 2"/>
          <p:cNvSpPr txBox="1"/>
          <p:nvPr/>
        </p:nvSpPr>
        <p:spPr>
          <a:xfrm>
            <a:off x="1763688" y="548680"/>
            <a:ext cx="2348528" cy="523220"/>
          </a:xfrm>
          <a:prstGeom prst="rect">
            <a:avLst/>
          </a:prstGeom>
          <a:noFill/>
        </p:spPr>
        <p:txBody>
          <a:bodyPr wrap="none" rtlCol="0">
            <a:spAutoFit/>
          </a:bodyPr>
          <a:lstStyle/>
          <a:p>
            <a:r>
              <a:rPr lang="en-US" b="1" dirty="0" smtClean="0"/>
              <a:t>Agenda Item 1</a:t>
            </a:r>
            <a:endParaRPr lang="th-TH" b="1" dirty="0"/>
          </a:p>
        </p:txBody>
      </p:sp>
      <p:sp>
        <p:nvSpPr>
          <p:cNvPr id="5" name="Rectangle 4"/>
          <p:cNvSpPr/>
          <p:nvPr/>
        </p:nvSpPr>
        <p:spPr>
          <a:xfrm>
            <a:off x="579944" y="1484784"/>
            <a:ext cx="4064064" cy="3323987"/>
          </a:xfrm>
          <a:prstGeom prst="rect">
            <a:avLst/>
          </a:prstGeom>
        </p:spPr>
        <p:txBody>
          <a:bodyPr wrap="square">
            <a:spAutoFit/>
          </a:bodyPr>
          <a:lstStyle/>
          <a:p>
            <a:r>
              <a:rPr lang="en-US" sz="1800" b="1" u="sng" dirty="0"/>
              <a:t>Chilean Delegates </a:t>
            </a:r>
            <a:r>
              <a:rPr lang="en-US" sz="1800" b="1" dirty="0"/>
              <a:t>:</a:t>
            </a:r>
            <a:endParaRPr lang="en-US" sz="1800" dirty="0"/>
          </a:p>
          <a:p>
            <a:pPr lvl="0"/>
            <a:endParaRPr lang="en-US" sz="1600" b="1" dirty="0" smtClean="0"/>
          </a:p>
          <a:p>
            <a:pPr lvl="0"/>
            <a:r>
              <a:rPr lang="en-US" sz="1600" b="1" dirty="0" smtClean="0"/>
              <a:t>1) Mr. Beatriz </a:t>
            </a:r>
            <a:r>
              <a:rPr lang="en-US" sz="1600" b="1" dirty="0"/>
              <a:t>Barros</a:t>
            </a:r>
            <a:endParaRPr lang="en-US" sz="1600" dirty="0"/>
          </a:p>
          <a:p>
            <a:r>
              <a:rPr lang="en-US" sz="1600" b="1" dirty="0" err="1"/>
              <a:t>Inversiones</a:t>
            </a:r>
            <a:r>
              <a:rPr lang="en-US" sz="1600" b="1" dirty="0"/>
              <a:t> Beatriz Barros Ltda.</a:t>
            </a:r>
            <a:endParaRPr lang="en-US" sz="1600" dirty="0"/>
          </a:p>
          <a:p>
            <a:r>
              <a:rPr lang="en-US" sz="1600" b="1" dirty="0"/>
              <a:t>Business : </a:t>
            </a:r>
            <a:r>
              <a:rPr lang="en-US" sz="1600" b="1" i="1" dirty="0">
                <a:solidFill>
                  <a:schemeClr val="tx2"/>
                </a:solidFill>
              </a:rPr>
              <a:t>Jewelry</a:t>
            </a:r>
            <a:endParaRPr lang="en-US" sz="1600" i="1" dirty="0">
              <a:solidFill>
                <a:schemeClr val="tx2"/>
              </a:solidFill>
            </a:endParaRPr>
          </a:p>
          <a:p>
            <a:r>
              <a:rPr lang="en-US" sz="1600" b="1" dirty="0"/>
              <a:t> </a:t>
            </a:r>
            <a:endParaRPr lang="en-US" sz="1600" dirty="0"/>
          </a:p>
          <a:p>
            <a:pPr lvl="0"/>
            <a:r>
              <a:rPr lang="en-US" sz="1600" b="1" dirty="0" smtClean="0"/>
              <a:t>2) Mr. Oscar </a:t>
            </a:r>
            <a:r>
              <a:rPr lang="en-US" sz="1600" b="1" dirty="0" err="1"/>
              <a:t>Jadue</a:t>
            </a:r>
            <a:endParaRPr lang="en-US" sz="1600" dirty="0"/>
          </a:p>
          <a:p>
            <a:r>
              <a:rPr lang="en-US" sz="1600" b="1" dirty="0"/>
              <a:t>Chemical Engineer</a:t>
            </a:r>
            <a:endParaRPr lang="en-US" sz="1600" dirty="0"/>
          </a:p>
          <a:p>
            <a:r>
              <a:rPr lang="en-US" sz="1600" b="1" dirty="0"/>
              <a:t>Member of the Board at </a:t>
            </a:r>
            <a:r>
              <a:rPr lang="en-US" sz="1600" b="1" dirty="0" err="1"/>
              <a:t>Magotteaux</a:t>
            </a:r>
            <a:r>
              <a:rPr lang="en-US" sz="1600" b="1" dirty="0"/>
              <a:t>  and Augury Groups</a:t>
            </a:r>
            <a:endParaRPr lang="en-US" sz="1600" dirty="0"/>
          </a:p>
          <a:p>
            <a:r>
              <a:rPr lang="en-US" sz="1600" b="1" dirty="0"/>
              <a:t>Business :  </a:t>
            </a:r>
            <a:r>
              <a:rPr lang="en-US" sz="1600" b="1" i="1" dirty="0">
                <a:solidFill>
                  <a:schemeClr val="tx2"/>
                </a:solidFill>
              </a:rPr>
              <a:t>Products and Services for mining </a:t>
            </a:r>
            <a:r>
              <a:rPr lang="en-US" sz="1600" b="1" i="1" dirty="0" smtClean="0">
                <a:solidFill>
                  <a:schemeClr val="tx2"/>
                </a:solidFill>
              </a:rPr>
              <a:t>industry</a:t>
            </a:r>
          </a:p>
          <a:p>
            <a:pPr lvl="0"/>
            <a:endParaRPr lang="en-US" sz="1600" b="1" dirty="0" smtClean="0"/>
          </a:p>
        </p:txBody>
      </p:sp>
      <p:sp>
        <p:nvSpPr>
          <p:cNvPr id="6" name="Rectangle 5"/>
          <p:cNvSpPr/>
          <p:nvPr/>
        </p:nvSpPr>
        <p:spPr>
          <a:xfrm>
            <a:off x="4644008" y="1689770"/>
            <a:ext cx="4572000" cy="3539430"/>
          </a:xfrm>
          <a:prstGeom prst="rect">
            <a:avLst/>
          </a:prstGeom>
        </p:spPr>
        <p:txBody>
          <a:bodyPr>
            <a:spAutoFit/>
          </a:bodyPr>
          <a:lstStyle/>
          <a:p>
            <a:r>
              <a:rPr lang="en-US" sz="1600" b="1" dirty="0"/>
              <a:t> </a:t>
            </a:r>
            <a:endParaRPr lang="en-US" sz="1600" dirty="0"/>
          </a:p>
          <a:p>
            <a:pPr lvl="0"/>
            <a:r>
              <a:rPr lang="en-US" sz="1600" b="1" dirty="0"/>
              <a:t>3) </a:t>
            </a:r>
            <a:r>
              <a:rPr lang="en-US" sz="1600" b="1" dirty="0" err="1"/>
              <a:t>Mr.Juan</a:t>
            </a:r>
            <a:r>
              <a:rPr lang="en-US" sz="1600" b="1" dirty="0"/>
              <a:t> </a:t>
            </a:r>
            <a:r>
              <a:rPr lang="en-US" sz="1600" b="1" dirty="0" err="1"/>
              <a:t>Mackenna</a:t>
            </a:r>
            <a:endParaRPr lang="en-US" sz="1600" dirty="0"/>
          </a:p>
          <a:p>
            <a:r>
              <a:rPr lang="en-US" sz="1600" b="1" dirty="0"/>
              <a:t>Civil Engineer</a:t>
            </a:r>
            <a:endParaRPr lang="en-US" sz="1600" dirty="0"/>
          </a:p>
          <a:p>
            <a:r>
              <a:rPr lang="en-US" sz="1600" b="1" dirty="0"/>
              <a:t>Member of the Board at </a:t>
            </a:r>
            <a:r>
              <a:rPr lang="en-US" sz="1600" b="1" dirty="0" err="1"/>
              <a:t>Sigdo</a:t>
            </a:r>
            <a:r>
              <a:rPr lang="en-US" sz="1600" b="1" dirty="0"/>
              <a:t> </a:t>
            </a:r>
            <a:r>
              <a:rPr lang="en-US" sz="1600" b="1" dirty="0" err="1"/>
              <a:t>Koppers</a:t>
            </a:r>
            <a:r>
              <a:rPr lang="en-US" sz="1600" b="1" dirty="0"/>
              <a:t> and </a:t>
            </a:r>
            <a:r>
              <a:rPr lang="en-US" sz="1600" b="1" dirty="0" err="1"/>
              <a:t>Magotteaux</a:t>
            </a:r>
            <a:r>
              <a:rPr lang="en-US" sz="1600" b="1" dirty="0"/>
              <a:t> Groups</a:t>
            </a:r>
            <a:endParaRPr lang="en-US" sz="1600" dirty="0"/>
          </a:p>
          <a:p>
            <a:r>
              <a:rPr lang="en-US" sz="1600" b="1" dirty="0"/>
              <a:t>Business : </a:t>
            </a:r>
            <a:r>
              <a:rPr lang="en-US" sz="1600" b="1" i="1" dirty="0">
                <a:solidFill>
                  <a:schemeClr val="tx2"/>
                </a:solidFill>
              </a:rPr>
              <a:t>Engineering and construction ; Spices from Chile.</a:t>
            </a:r>
            <a:endParaRPr lang="en-US" sz="1600" i="1" dirty="0">
              <a:solidFill>
                <a:schemeClr val="tx2"/>
              </a:solidFill>
            </a:endParaRPr>
          </a:p>
          <a:p>
            <a:pPr lvl="0"/>
            <a:endParaRPr lang="en-US" sz="1600" b="1" dirty="0" smtClean="0"/>
          </a:p>
          <a:p>
            <a:pPr lvl="0"/>
            <a:r>
              <a:rPr lang="en-US" sz="1600" b="1" dirty="0" smtClean="0"/>
              <a:t>4) </a:t>
            </a:r>
            <a:r>
              <a:rPr lang="en-US" sz="1600" b="1" dirty="0" err="1" smtClean="0"/>
              <a:t>Mr.Roberto</a:t>
            </a:r>
            <a:r>
              <a:rPr lang="en-US" sz="1600" b="1" dirty="0" smtClean="0"/>
              <a:t> </a:t>
            </a:r>
            <a:r>
              <a:rPr lang="en-US" sz="1600" b="1" dirty="0" err="1"/>
              <a:t>Pualuan</a:t>
            </a:r>
            <a:endParaRPr lang="en-US" sz="1600" dirty="0"/>
          </a:p>
          <a:p>
            <a:r>
              <a:rPr lang="en-US" sz="1600" b="1" dirty="0"/>
              <a:t>Commercial Engineer</a:t>
            </a:r>
            <a:endParaRPr lang="en-US" sz="1600" dirty="0"/>
          </a:p>
          <a:p>
            <a:r>
              <a:rPr lang="en-US" sz="1600" b="1" dirty="0"/>
              <a:t>Managing Director of South Pacific S.A.</a:t>
            </a:r>
            <a:endParaRPr lang="en-US" sz="1600" dirty="0"/>
          </a:p>
          <a:p>
            <a:r>
              <a:rPr lang="en-US" sz="1600" b="1" dirty="0"/>
              <a:t>Business : </a:t>
            </a:r>
            <a:r>
              <a:rPr lang="en-US" sz="1600" b="1" i="1" dirty="0">
                <a:solidFill>
                  <a:schemeClr val="tx2"/>
                </a:solidFill>
              </a:rPr>
              <a:t>Fertilizer exporter and importer ; fruit producer</a:t>
            </a:r>
            <a:endParaRPr lang="en-US" sz="1600" i="1" dirty="0">
              <a:solidFill>
                <a:schemeClr val="tx2"/>
              </a:solidFill>
            </a:endParaRPr>
          </a:p>
          <a:p>
            <a:r>
              <a:rPr lang="en-US" sz="1600" b="1" dirty="0"/>
              <a:t> </a:t>
            </a:r>
            <a:endParaRPr lang="en-US" sz="1600" dirty="0"/>
          </a:p>
        </p:txBody>
      </p:sp>
    </p:spTree>
    <p:extLst>
      <p:ext uri="{BB962C8B-B14F-4D97-AF65-F5344CB8AC3E}">
        <p14:creationId xmlns:p14="http://schemas.microsoft.com/office/powerpoint/2010/main" val="270199777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Clarity</Template>
  <TotalTime>1552</TotalTime>
  <Words>3044</Words>
  <Application>Microsoft Office PowerPoint</Application>
  <PresentationFormat>On-screen Show (4:3)</PresentationFormat>
  <Paragraphs>655</Paragraphs>
  <Slides>61</Slides>
  <Notes>12</Notes>
  <HiddenSlides>6</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Office Theme</vt:lpstr>
      <vt:lpstr>Flow</vt:lpstr>
      <vt:lpstr>     The 2nd Meeting of   The Thai-Chilean/Chilean-Thai    Joint Business Council    August 19, 2014  Four Seasons Hotel, Bangkok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Bangkok Bank PCL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ระเบียบวาระการประชุม คณะกรรมการบริหาร สภาธุรกิจ ไทย – ชิลี วาระปี 2557-2559 ครั้งที่ 2/2557 วันที่ 24 กรกฎาคม 2557 เวลา 14.00 น. ณ ห้องแกรนด์ฮอลล์ บางกอกคลับ  ชั้น 28 อาคารสาทรซิตี้ทาวเวอร์ ถนนสาทร</dc:title>
  <dc:creator>Office Automation</dc:creator>
  <cp:lastModifiedBy>Office Automation</cp:lastModifiedBy>
  <cp:revision>90</cp:revision>
  <cp:lastPrinted>2014-08-18T09:11:50Z</cp:lastPrinted>
  <dcterms:created xsi:type="dcterms:W3CDTF">2014-07-23T14:47:15Z</dcterms:created>
  <dcterms:modified xsi:type="dcterms:W3CDTF">2014-09-02T02:48:58Z</dcterms:modified>
</cp:coreProperties>
</file>